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909" r:id="rId4"/>
    <p:sldMasterId id="2147483699" r:id="rId5"/>
    <p:sldMasterId id="2147483854" r:id="rId6"/>
    <p:sldMasterId id="2147483891" r:id="rId7"/>
    <p:sldMasterId id="2147483911" r:id="rId8"/>
    <p:sldMasterId id="2147483937" r:id="rId9"/>
    <p:sldMasterId id="2147483999" r:id="rId10"/>
    <p:sldMasterId id="2147484009" r:id="rId11"/>
    <p:sldMasterId id="2147484021" r:id="rId12"/>
    <p:sldMasterId id="2147484034" r:id="rId13"/>
    <p:sldMasterId id="2147484048" r:id="rId14"/>
  </p:sldMasterIdLst>
  <p:notesMasterIdLst>
    <p:notesMasterId r:id="rId73"/>
  </p:notesMasterIdLst>
  <p:sldIdLst>
    <p:sldId id="378" r:id="rId15"/>
    <p:sldId id="2369" r:id="rId16"/>
    <p:sldId id="466" r:id="rId17"/>
    <p:sldId id="981" r:id="rId18"/>
    <p:sldId id="271" r:id="rId19"/>
    <p:sldId id="469" r:id="rId20"/>
    <p:sldId id="2341" r:id="rId21"/>
    <p:sldId id="2331" r:id="rId22"/>
    <p:sldId id="2343" r:id="rId23"/>
    <p:sldId id="2328" r:id="rId24"/>
    <p:sldId id="2347" r:id="rId25"/>
    <p:sldId id="971" r:id="rId26"/>
    <p:sldId id="756" r:id="rId27"/>
    <p:sldId id="380" r:id="rId28"/>
    <p:sldId id="276" r:id="rId29"/>
    <p:sldId id="275" r:id="rId30"/>
    <p:sldId id="321" r:id="rId31"/>
    <p:sldId id="2334" r:id="rId32"/>
    <p:sldId id="366" r:id="rId33"/>
    <p:sldId id="371" r:id="rId34"/>
    <p:sldId id="2368" r:id="rId35"/>
    <p:sldId id="543" r:id="rId36"/>
    <p:sldId id="437" r:id="rId37"/>
    <p:sldId id="438" r:id="rId38"/>
    <p:sldId id="2350" r:id="rId39"/>
    <p:sldId id="781" r:id="rId40"/>
    <p:sldId id="2367" r:id="rId41"/>
    <p:sldId id="2364" r:id="rId42"/>
    <p:sldId id="2352" r:id="rId43"/>
    <p:sldId id="784" r:id="rId44"/>
    <p:sldId id="2346" r:id="rId45"/>
    <p:sldId id="2353" r:id="rId46"/>
    <p:sldId id="787" r:id="rId47"/>
    <p:sldId id="2361" r:id="rId48"/>
    <p:sldId id="785" r:id="rId49"/>
    <p:sldId id="773" r:id="rId50"/>
    <p:sldId id="778" r:id="rId51"/>
    <p:sldId id="774" r:id="rId52"/>
    <p:sldId id="770" r:id="rId53"/>
    <p:sldId id="776" r:id="rId54"/>
    <p:sldId id="777" r:id="rId55"/>
    <p:sldId id="2366" r:id="rId56"/>
    <p:sldId id="2365" r:id="rId57"/>
    <p:sldId id="997" r:id="rId58"/>
    <p:sldId id="2348" r:id="rId59"/>
    <p:sldId id="2349" r:id="rId60"/>
    <p:sldId id="2335" r:id="rId61"/>
    <p:sldId id="2355" r:id="rId62"/>
    <p:sldId id="2338" r:id="rId63"/>
    <p:sldId id="2311" r:id="rId64"/>
    <p:sldId id="2354" r:id="rId65"/>
    <p:sldId id="751" r:id="rId66"/>
    <p:sldId id="2356" r:id="rId67"/>
    <p:sldId id="2351" r:id="rId68"/>
    <p:sldId id="745" r:id="rId69"/>
    <p:sldId id="1004" r:id="rId70"/>
    <p:sldId id="1003" r:id="rId71"/>
    <p:sldId id="718" r:id="rId72"/>
  </p:sldIdLst>
  <p:sldSz cx="9144000" cy="5143500" type="screen16x9"/>
  <p:notesSz cx="7315200" cy="9601200"/>
  <p:embeddedFontLst>
    <p:embeddedFont>
      <p:font typeface="Arial Black" panose="020B0A04020102020204" pitchFamily="34" charset="0"/>
      <p:bold r:id="rId74"/>
    </p:embeddedFont>
    <p:embeddedFont>
      <p:font typeface="Cambria" panose="02040503050406030204" pitchFamily="18" charset="0"/>
      <p:regular r:id="rId75"/>
      <p:bold r:id="rId76"/>
      <p:italic r:id="rId77"/>
      <p:boldItalic r:id="rId78"/>
    </p:embeddedFont>
    <p:embeddedFont>
      <p:font typeface="Georgia" panose="02040502050405020303" pitchFamily="18" charset="0"/>
      <p:regular r:id="rId79"/>
      <p:bold r:id="rId80"/>
      <p:italic r:id="rId81"/>
      <p:boldItalic r:id="rId82"/>
    </p:embeddedFont>
    <p:embeddedFont>
      <p:font typeface="Libre Franklin" pitchFamily="2" charset="0"/>
      <p:regular r:id="rId83"/>
      <p:bold r:id="rId84"/>
      <p:italic r:id="rId85"/>
      <p:boldItalic r:id="rId86"/>
    </p:embeddedFont>
    <p:embeddedFont>
      <p:font typeface="Myriad Pro" panose="020B0503030403020204" pitchFamily="34" charset="0"/>
      <p:regular r:id="rId87"/>
      <p:bold r:id="rId88"/>
      <p:italic r:id="rId89"/>
      <p:boldItalic r:id="rId90"/>
    </p:embeddedFont>
    <p:embeddedFont>
      <p:font typeface="Neutra Text Alt" panose="02000000000000000000" pitchFamily="2" charset="0"/>
      <p:bold r:id="rId91"/>
    </p:embeddedFont>
    <p:embeddedFont>
      <p:font typeface="Neutra Text TF Alt" panose="02000000000000000000" pitchFamily="2" charset="0"/>
      <p:bold r:id="rId92"/>
    </p:embeddedFont>
    <p:embeddedFont>
      <p:font typeface="Neutra Text TF Light" panose="02000000000000000000" pitchFamily="2" charset="0"/>
      <p:bold r:id="rId93"/>
    </p:embeddedFont>
    <p:embeddedFont>
      <p:font typeface="Open Sans" panose="020B0606030504020204" pitchFamily="34" charset="0"/>
      <p:regular r:id="rId94"/>
      <p:bold r:id="rId95"/>
      <p:italic r:id="rId96"/>
      <p:boldItalic r:id="rId97"/>
    </p:embeddedFont>
    <p:embeddedFont>
      <p:font typeface="Roboto" panose="02000000000000000000" pitchFamily="2" charset="0"/>
      <p:regular r:id="rId98"/>
      <p:bold r:id="rId99"/>
      <p:italic r:id="rId100"/>
      <p:boldItalic r:id="rId101"/>
    </p:embeddedFont>
    <p:embeddedFont>
      <p:font typeface="Roboto Light" panose="02000000000000000000" pitchFamily="2" charset="0"/>
      <p:regular r:id="rId102"/>
      <p:bold r:id="rId103"/>
      <p:italic r:id="rId104"/>
      <p:boldItalic r:id="rId105"/>
    </p:embeddedFont>
    <p:embeddedFont>
      <p:font typeface="Roboto Slab" pitchFamily="2" charset="0"/>
      <p:regular r:id="rId106"/>
      <p:bold r:id="rId107"/>
    </p:embeddedFont>
    <p:embeddedFont>
      <p:font typeface="Tenorite" panose="00000500000000000000" pitchFamily="2" charset="0"/>
      <p:regular r:id="rId108"/>
      <p:bold r:id="rId109"/>
      <p:italic r:id="rId110"/>
      <p:boldItalic r:id="rId1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04040"/>
    <a:srgbClr val="D9531E"/>
    <a:srgbClr val="F8971D"/>
    <a:srgbClr val="00447C"/>
    <a:srgbClr val="00457C"/>
    <a:srgbClr val="E57200"/>
    <a:srgbClr val="DA571E"/>
    <a:srgbClr val="00FF00"/>
    <a:srgbClr val="A50021"/>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AD8B50-5B5A-4065-8DCB-6D92AD12BEC2}" v="9" dt="2024-09-19T23:18:18.644"/>
  </p1510:revLst>
</p1510:revInfo>
</file>

<file path=ppt/tableStyles.xml><?xml version="1.0" encoding="utf-8"?>
<a:tblStyleLst xmlns:a="http://schemas.openxmlformats.org/drawingml/2006/main" def="{E222707E-BB17-44E7-B0B0-96F5B5F7BDA6}">
  <a:tblStyle styleId="{E222707E-BB17-44E7-B0B0-96F5B5F7BDA6}"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F127A86-0470-4FE4-85F6-D6EBEAF6D36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64" autoAdjust="0"/>
    <p:restoredTop sz="96224" autoAdjust="0"/>
  </p:normalViewPr>
  <p:slideViewPr>
    <p:cSldViewPr snapToGrid="0">
      <p:cViewPr varScale="1">
        <p:scale>
          <a:sx n="140" d="100"/>
          <a:sy n="140" d="100"/>
        </p:scale>
        <p:origin x="378" y="114"/>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microsoft.com/office/2015/10/relationships/revisionInfo" Target="revisionInfo.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font" Target="fonts/font11.fntdata"/><Relationship Id="rId89" Type="http://schemas.openxmlformats.org/officeDocument/2006/relationships/font" Target="fonts/font16.fntdata"/><Relationship Id="rId112" Type="http://schemas.openxmlformats.org/officeDocument/2006/relationships/presProps" Target="presProps.xml"/><Relationship Id="rId16" Type="http://schemas.openxmlformats.org/officeDocument/2006/relationships/slide" Target="slides/slide2.xml"/><Relationship Id="rId107" Type="http://schemas.openxmlformats.org/officeDocument/2006/relationships/font" Target="fonts/font34.fntdata"/><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font" Target="fonts/font1.fntdata"/><Relationship Id="rId79" Type="http://schemas.openxmlformats.org/officeDocument/2006/relationships/font" Target="fonts/font6.fntdata"/><Relationship Id="rId87" Type="http://schemas.openxmlformats.org/officeDocument/2006/relationships/font" Target="fonts/font14.fntdata"/><Relationship Id="rId102" Type="http://schemas.openxmlformats.org/officeDocument/2006/relationships/font" Target="fonts/font29.fntdata"/><Relationship Id="rId110" Type="http://schemas.openxmlformats.org/officeDocument/2006/relationships/font" Target="fonts/font37.fntdata"/><Relationship Id="rId115"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47.xml"/><Relationship Id="rId82" Type="http://schemas.openxmlformats.org/officeDocument/2006/relationships/font" Target="fonts/font9.fntdata"/><Relationship Id="rId90" Type="http://schemas.openxmlformats.org/officeDocument/2006/relationships/font" Target="fonts/font17.fntdata"/><Relationship Id="rId95" Type="http://schemas.openxmlformats.org/officeDocument/2006/relationships/font" Target="fonts/font22.fntdata"/><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font" Target="fonts/font4.fntdata"/><Relationship Id="rId100" Type="http://schemas.openxmlformats.org/officeDocument/2006/relationships/font" Target="fonts/font27.fntdata"/><Relationship Id="rId105" Type="http://schemas.openxmlformats.org/officeDocument/2006/relationships/font" Target="fonts/font32.fntdata"/><Relationship Id="rId113"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font" Target="fonts/font7.fntdata"/><Relationship Id="rId85" Type="http://schemas.openxmlformats.org/officeDocument/2006/relationships/font" Target="fonts/font12.fntdata"/><Relationship Id="rId93" Type="http://schemas.openxmlformats.org/officeDocument/2006/relationships/font" Target="fonts/font20.fntdata"/><Relationship Id="rId98" Type="http://schemas.openxmlformats.org/officeDocument/2006/relationships/font" Target="fonts/font25.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font" Target="fonts/font30.fntdata"/><Relationship Id="rId108" Type="http://schemas.openxmlformats.org/officeDocument/2006/relationships/font" Target="fonts/font35.fntdata"/><Relationship Id="rId116" Type="http://schemas.microsoft.com/office/2016/11/relationships/changesInfo" Target="changesInfos/changesInfo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font" Target="fonts/font15.fntdata"/><Relationship Id="rId91" Type="http://schemas.openxmlformats.org/officeDocument/2006/relationships/font" Target="fonts/font18.fntdata"/><Relationship Id="rId96" Type="http://schemas.openxmlformats.org/officeDocument/2006/relationships/font" Target="fonts/font23.fntdata"/><Relationship Id="rId111" Type="http://schemas.openxmlformats.org/officeDocument/2006/relationships/font" Target="fonts/font38.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font" Target="fonts/font33.fntdata"/><Relationship Id="rId114"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font" Target="fonts/font21.fntdata"/><Relationship Id="rId99" Type="http://schemas.openxmlformats.org/officeDocument/2006/relationships/font" Target="fonts/font26.fntdata"/><Relationship Id="rId101" Type="http://schemas.openxmlformats.org/officeDocument/2006/relationships/font" Target="fonts/font28.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font" Target="fonts/font36.fntdata"/><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font" Target="fonts/font3.fntdata"/><Relationship Id="rId97" Type="http://schemas.openxmlformats.org/officeDocument/2006/relationships/font" Target="fonts/font24.fntdata"/><Relationship Id="rId104" Type="http://schemas.openxmlformats.org/officeDocument/2006/relationships/font" Target="fonts/font31.fntdata"/><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font" Target="fonts/font19.fntdata"/><Relationship Id="rId2" Type="http://schemas.openxmlformats.org/officeDocument/2006/relationships/customXml" Target="../customXml/item2.xml"/><Relationship Id="rId2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 David S." userId="89b4e851-90dd-44f4-a02f-c1f7ca487ce8" providerId="ADAL" clId="{34AD8B50-5B5A-4065-8DCB-6D92AD12BEC2}"/>
    <pc:docChg chg="undo custSel addSld delSld modSld sldOrd">
      <pc:chgData name="Peters, David S." userId="89b4e851-90dd-44f4-a02f-c1f7ca487ce8" providerId="ADAL" clId="{34AD8B50-5B5A-4065-8DCB-6D92AD12BEC2}" dt="2024-09-19T23:07:31.508" v="20" actId="47"/>
      <pc:docMkLst>
        <pc:docMk/>
      </pc:docMkLst>
      <pc:sldChg chg="del">
        <pc:chgData name="Peters, David S." userId="89b4e851-90dd-44f4-a02f-c1f7ca487ce8" providerId="ADAL" clId="{34AD8B50-5B5A-4065-8DCB-6D92AD12BEC2}" dt="2024-09-19T23:02:03.476" v="0" actId="47"/>
        <pc:sldMkLst>
          <pc:docMk/>
          <pc:sldMk cId="833969919" sldId="278"/>
        </pc:sldMkLst>
      </pc:sldChg>
      <pc:sldChg chg="del">
        <pc:chgData name="Peters, David S." userId="89b4e851-90dd-44f4-a02f-c1f7ca487ce8" providerId="ADAL" clId="{34AD8B50-5B5A-4065-8DCB-6D92AD12BEC2}" dt="2024-09-19T23:04:24.530" v="8" actId="47"/>
        <pc:sldMkLst>
          <pc:docMk/>
          <pc:sldMk cId="2007805100" sldId="322"/>
        </pc:sldMkLst>
      </pc:sldChg>
      <pc:sldChg chg="del">
        <pc:chgData name="Peters, David S." userId="89b4e851-90dd-44f4-a02f-c1f7ca487ce8" providerId="ADAL" clId="{34AD8B50-5B5A-4065-8DCB-6D92AD12BEC2}" dt="2024-09-19T23:04:39.407" v="10" actId="47"/>
        <pc:sldMkLst>
          <pc:docMk/>
          <pc:sldMk cId="2217018518" sldId="757"/>
        </pc:sldMkLst>
      </pc:sldChg>
      <pc:sldChg chg="modSp mod modAnim">
        <pc:chgData name="Peters, David S." userId="89b4e851-90dd-44f4-a02f-c1f7ca487ce8" providerId="ADAL" clId="{34AD8B50-5B5A-4065-8DCB-6D92AD12BEC2}" dt="2024-09-19T23:06:17.313" v="14"/>
        <pc:sldMkLst>
          <pc:docMk/>
          <pc:sldMk cId="4119077352" sldId="971"/>
        </pc:sldMkLst>
        <pc:spChg chg="mod">
          <ac:chgData name="Peters, David S." userId="89b4e851-90dd-44f4-a02f-c1f7ca487ce8" providerId="ADAL" clId="{34AD8B50-5B5A-4065-8DCB-6D92AD12BEC2}" dt="2024-09-19T23:03:28.949" v="6" actId="1076"/>
          <ac:spMkLst>
            <pc:docMk/>
            <pc:sldMk cId="4119077352" sldId="971"/>
            <ac:spMk id="2" creationId="{E4450E67-A7A1-9E17-3238-FFBCDC45C28A}"/>
          </ac:spMkLst>
        </pc:spChg>
        <pc:picChg chg="mod ord">
          <ac:chgData name="Peters, David S." userId="89b4e851-90dd-44f4-a02f-c1f7ca487ce8" providerId="ADAL" clId="{34AD8B50-5B5A-4065-8DCB-6D92AD12BEC2}" dt="2024-09-19T23:03:39.616" v="7"/>
          <ac:picMkLst>
            <pc:docMk/>
            <pc:sldMk cId="4119077352" sldId="971"/>
            <ac:picMk id="5" creationId="{50D9A165-8BED-826C-BD5B-B0D4F1C0E89A}"/>
          </ac:picMkLst>
        </pc:picChg>
      </pc:sldChg>
      <pc:sldChg chg="del">
        <pc:chgData name="Peters, David S." userId="89b4e851-90dd-44f4-a02f-c1f7ca487ce8" providerId="ADAL" clId="{34AD8B50-5B5A-4065-8DCB-6D92AD12BEC2}" dt="2024-09-19T23:06:48.024" v="17" actId="47"/>
        <pc:sldMkLst>
          <pc:docMk/>
          <pc:sldMk cId="2355377983" sldId="2320"/>
        </pc:sldMkLst>
      </pc:sldChg>
      <pc:sldChg chg="add del">
        <pc:chgData name="Peters, David S." userId="89b4e851-90dd-44f4-a02f-c1f7ca487ce8" providerId="ADAL" clId="{34AD8B50-5B5A-4065-8DCB-6D92AD12BEC2}" dt="2024-09-19T23:07:31.508" v="20" actId="47"/>
        <pc:sldMkLst>
          <pc:docMk/>
          <pc:sldMk cId="1161976529" sldId="2322"/>
        </pc:sldMkLst>
      </pc:sldChg>
      <pc:sldChg chg="del">
        <pc:chgData name="Peters, David S." userId="89b4e851-90dd-44f4-a02f-c1f7ca487ce8" providerId="ADAL" clId="{34AD8B50-5B5A-4065-8DCB-6D92AD12BEC2}" dt="2024-09-19T23:06:40.634" v="16" actId="47"/>
        <pc:sldMkLst>
          <pc:docMk/>
          <pc:sldMk cId="1451942299" sldId="2325"/>
        </pc:sldMkLst>
      </pc:sldChg>
      <pc:sldChg chg="del">
        <pc:chgData name="Peters, David S." userId="89b4e851-90dd-44f4-a02f-c1f7ca487ce8" providerId="ADAL" clId="{34AD8B50-5B5A-4065-8DCB-6D92AD12BEC2}" dt="2024-09-19T23:04:32.190" v="9" actId="47"/>
        <pc:sldMkLst>
          <pc:docMk/>
          <pc:sldMk cId="2792711156" sldId="2327"/>
        </pc:sldMkLst>
      </pc:sldChg>
      <pc:sldChg chg="ord">
        <pc:chgData name="Peters, David S." userId="89b4e851-90dd-44f4-a02f-c1f7ca487ce8" providerId="ADAL" clId="{34AD8B50-5B5A-4065-8DCB-6D92AD12BEC2}" dt="2024-09-19T23:02:20.195" v="2"/>
        <pc:sldMkLst>
          <pc:docMk/>
          <pc:sldMk cId="3750374687" sldId="2328"/>
        </pc:sldMkLst>
      </pc:sldChg>
      <pc:sldChg chg="del">
        <pc:chgData name="Peters, David S." userId="89b4e851-90dd-44f4-a02f-c1f7ca487ce8" providerId="ADAL" clId="{34AD8B50-5B5A-4065-8DCB-6D92AD12BEC2}" dt="2024-09-19T23:06:31.977" v="15" actId="47"/>
        <pc:sldMkLst>
          <pc:docMk/>
          <pc:sldMk cId="4207036805" sldId="2340"/>
        </pc:sldMkLst>
      </pc:sldChg>
      <pc:sldChg chg="modSp mod modAnim">
        <pc:chgData name="Peters, David S." userId="89b4e851-90dd-44f4-a02f-c1f7ca487ce8" providerId="ADAL" clId="{34AD8B50-5B5A-4065-8DCB-6D92AD12BEC2}" dt="2024-09-19T23:06:04.803" v="13"/>
        <pc:sldMkLst>
          <pc:docMk/>
          <pc:sldMk cId="286646501" sldId="2365"/>
        </pc:sldMkLst>
        <pc:spChg chg="mod">
          <ac:chgData name="Peters, David S." userId="89b4e851-90dd-44f4-a02f-c1f7ca487ce8" providerId="ADAL" clId="{34AD8B50-5B5A-4065-8DCB-6D92AD12BEC2}" dt="2024-09-19T23:05:06.003" v="11" actId="1076"/>
          <ac:spMkLst>
            <pc:docMk/>
            <pc:sldMk cId="286646501" sldId="2365"/>
            <ac:spMk id="2" creationId="{E4450E67-A7A1-9E17-3238-FFBCDC45C28A}"/>
          </ac:spMkLst>
        </pc:spChg>
        <pc:picChg chg="mod">
          <ac:chgData name="Peters, David S." userId="89b4e851-90dd-44f4-a02f-c1f7ca487ce8" providerId="ADAL" clId="{34AD8B50-5B5A-4065-8DCB-6D92AD12BEC2}" dt="2024-09-19T23:05:27.040" v="12"/>
          <ac:picMkLst>
            <pc:docMk/>
            <pc:sldMk cId="286646501" sldId="2365"/>
            <ac:picMk id="367" creationId="{00000000-0000-0000-0000-000000000000}"/>
          </ac:picMkLst>
        </pc:pic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png"/><Relationship Id="rId4" Type="http://schemas.openxmlformats.org/officeDocument/2006/relationships/image" Target="../media/image8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png"/><Relationship Id="rId4" Type="http://schemas.openxmlformats.org/officeDocument/2006/relationships/image" Target="../media/image82.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78E9C3-F65B-481D-AD9D-4C12134C15C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4F00A8F-EE80-497C-A690-E63DEA32BB7C}">
      <dgm:prSet/>
      <dgm:spPr/>
      <dgm:t>
        <a:bodyPr/>
        <a:lstStyle/>
        <a:p>
          <a:r>
            <a:rPr lang="en-US" b="1" dirty="0">
              <a:solidFill>
                <a:schemeClr val="tx1"/>
              </a:solidFill>
              <a:latin typeface="Georgia"/>
            </a:rPr>
            <a:t>Identify specific roles in support of classroom management and student discipline.</a:t>
          </a:r>
          <a:endParaRPr lang="en-US" sz="3000" b="1" dirty="0">
            <a:solidFill>
              <a:schemeClr val="tx1"/>
            </a:solidFill>
            <a:latin typeface="Georgia"/>
          </a:endParaRPr>
        </a:p>
      </dgm:t>
    </dgm:pt>
    <dgm:pt modelId="{249099DC-41CE-4D5A-B481-3916743729AE}" type="parTrans" cxnId="{7FE10C4B-BD2E-44B1-B9EA-A5374C6F516B}">
      <dgm:prSet/>
      <dgm:spPr/>
      <dgm:t>
        <a:bodyPr/>
        <a:lstStyle/>
        <a:p>
          <a:endParaRPr lang="en-US"/>
        </a:p>
      </dgm:t>
    </dgm:pt>
    <dgm:pt modelId="{ACB598DA-AC04-49E6-821F-D8E94753A1F4}" type="sibTrans" cxnId="{7FE10C4B-BD2E-44B1-B9EA-A5374C6F516B}">
      <dgm:prSet/>
      <dgm:spPr/>
      <dgm:t>
        <a:bodyPr/>
        <a:lstStyle/>
        <a:p>
          <a:endParaRPr lang="en-US"/>
        </a:p>
      </dgm:t>
    </dgm:pt>
    <dgm:pt modelId="{E768FFEA-8197-4C6A-90EC-FE38010BBE7F}">
      <dgm:prSet/>
      <dgm:spPr/>
      <dgm:t>
        <a:bodyPr/>
        <a:lstStyle/>
        <a:p>
          <a:r>
            <a:rPr lang="en-US" b="1">
              <a:solidFill>
                <a:schemeClr val="tx1"/>
              </a:solidFill>
              <a:latin typeface="Georgia"/>
            </a:rPr>
            <a:t>Define the philosophy of an inclusive and equitable learning environment.</a:t>
          </a:r>
        </a:p>
      </dgm:t>
    </dgm:pt>
    <dgm:pt modelId="{30B10A75-2CAB-425D-A579-050B72B80392}" type="parTrans" cxnId="{9851EFD6-2A4A-4C83-A971-702E6280951F}">
      <dgm:prSet/>
      <dgm:spPr/>
      <dgm:t>
        <a:bodyPr/>
        <a:lstStyle/>
        <a:p>
          <a:endParaRPr lang="en-US"/>
        </a:p>
      </dgm:t>
    </dgm:pt>
    <dgm:pt modelId="{1D67C220-9B75-4192-84E6-A8F645FA1A78}" type="sibTrans" cxnId="{9851EFD6-2A4A-4C83-A971-702E6280951F}">
      <dgm:prSet/>
      <dgm:spPr/>
      <dgm:t>
        <a:bodyPr/>
        <a:lstStyle/>
        <a:p>
          <a:endParaRPr lang="en-US"/>
        </a:p>
      </dgm:t>
    </dgm:pt>
    <dgm:pt modelId="{4028D04B-75EE-4CC9-9274-BAF50939172D}">
      <dgm:prSet/>
      <dgm:spPr/>
      <dgm:t>
        <a:bodyPr/>
        <a:lstStyle/>
        <a:p>
          <a:r>
            <a:rPr lang="en-US" b="1">
              <a:solidFill>
                <a:schemeClr val="tx1"/>
              </a:solidFill>
              <a:latin typeface="Georgia"/>
            </a:rPr>
            <a:t>Identify equitable and inclusive strategies that can be used  to support a positive and safe learning environment including de-escalation strategies.</a:t>
          </a:r>
        </a:p>
      </dgm:t>
    </dgm:pt>
    <dgm:pt modelId="{FCD205D0-BA14-4DD2-B948-FD166FC4D5C7}" type="parTrans" cxnId="{7E54D542-D6BE-4961-9AF3-1ED508DFDF29}">
      <dgm:prSet/>
      <dgm:spPr/>
      <dgm:t>
        <a:bodyPr/>
        <a:lstStyle/>
        <a:p>
          <a:endParaRPr lang="en-US"/>
        </a:p>
      </dgm:t>
    </dgm:pt>
    <dgm:pt modelId="{5C6836AD-D35B-496E-8122-D1DA64615885}" type="sibTrans" cxnId="{7E54D542-D6BE-4961-9AF3-1ED508DFDF29}">
      <dgm:prSet/>
      <dgm:spPr/>
      <dgm:t>
        <a:bodyPr/>
        <a:lstStyle/>
        <a:p>
          <a:endParaRPr lang="en-US"/>
        </a:p>
      </dgm:t>
    </dgm:pt>
    <dgm:pt modelId="{E442470C-6037-495F-B63B-A39657255B2A}">
      <dgm:prSet/>
      <dgm:spPr/>
      <dgm:t>
        <a:bodyPr/>
        <a:lstStyle/>
        <a:p>
          <a:r>
            <a:rPr lang="en-US" b="1">
              <a:solidFill>
                <a:schemeClr val="tx1"/>
              </a:solidFill>
              <a:latin typeface="Georgia"/>
            </a:rPr>
            <a:t>Identify positive and proactive supports that can be used within the classroom or school environment.</a:t>
          </a:r>
        </a:p>
      </dgm:t>
    </dgm:pt>
    <dgm:pt modelId="{CBA371EA-793E-4A77-A8BA-0B1B1B7DF9B1}" type="parTrans" cxnId="{6077B314-CDB9-4F7D-8BC7-54E1278D735D}">
      <dgm:prSet/>
      <dgm:spPr/>
      <dgm:t>
        <a:bodyPr/>
        <a:lstStyle/>
        <a:p>
          <a:endParaRPr lang="en-US"/>
        </a:p>
      </dgm:t>
    </dgm:pt>
    <dgm:pt modelId="{443B80CE-953C-43F3-B449-A53889BD493F}" type="sibTrans" cxnId="{6077B314-CDB9-4F7D-8BC7-54E1278D735D}">
      <dgm:prSet/>
      <dgm:spPr/>
      <dgm:t>
        <a:bodyPr/>
        <a:lstStyle/>
        <a:p>
          <a:endParaRPr lang="en-US"/>
        </a:p>
      </dgm:t>
    </dgm:pt>
    <dgm:pt modelId="{EDACE5BD-E9A9-43C5-82F3-65C2EFD7A93E}">
      <dgm:prSet/>
      <dgm:spPr/>
      <dgm:t>
        <a:bodyPr/>
        <a:lstStyle/>
        <a:p>
          <a:r>
            <a:rPr lang="en-US" b="1">
              <a:solidFill>
                <a:schemeClr val="tx1"/>
              </a:solidFill>
              <a:latin typeface="Georgia"/>
            </a:rPr>
            <a:t>Define proactive approaches to student behavior management and de-escalation strategies.</a:t>
          </a:r>
        </a:p>
      </dgm:t>
    </dgm:pt>
    <dgm:pt modelId="{096B32FE-E99E-4281-9025-BB10CA35E5F2}" type="parTrans" cxnId="{B4ABFB1D-2057-4733-AA25-AD50A9888A6F}">
      <dgm:prSet/>
      <dgm:spPr/>
      <dgm:t>
        <a:bodyPr/>
        <a:lstStyle/>
        <a:p>
          <a:endParaRPr lang="en-US"/>
        </a:p>
      </dgm:t>
    </dgm:pt>
    <dgm:pt modelId="{93F4F830-6CF6-4E29-A85A-1AD9DEB23967}" type="sibTrans" cxnId="{B4ABFB1D-2057-4733-AA25-AD50A9888A6F}">
      <dgm:prSet/>
      <dgm:spPr/>
      <dgm:t>
        <a:bodyPr/>
        <a:lstStyle/>
        <a:p>
          <a:endParaRPr lang="en-US"/>
        </a:p>
      </dgm:t>
    </dgm:pt>
    <dgm:pt modelId="{049AE372-93EC-40C8-8954-D85C176FABB7}" type="pres">
      <dgm:prSet presAssocID="{8A78E9C3-F65B-481D-AD9D-4C12134C15C5}" presName="linear" presStyleCnt="0">
        <dgm:presLayoutVars>
          <dgm:animLvl val="lvl"/>
          <dgm:resizeHandles val="exact"/>
        </dgm:presLayoutVars>
      </dgm:prSet>
      <dgm:spPr/>
    </dgm:pt>
    <dgm:pt modelId="{91AAD2CF-0585-4B0E-A57E-2FC1ECBFA202}" type="pres">
      <dgm:prSet presAssocID="{A4F00A8F-EE80-497C-A690-E63DEA32BB7C}" presName="parentText" presStyleLbl="node1" presStyleIdx="0" presStyleCnt="5">
        <dgm:presLayoutVars>
          <dgm:chMax val="0"/>
          <dgm:bulletEnabled val="1"/>
        </dgm:presLayoutVars>
      </dgm:prSet>
      <dgm:spPr/>
    </dgm:pt>
    <dgm:pt modelId="{A7D7D5AE-3BAE-4951-8409-DE0605905717}" type="pres">
      <dgm:prSet presAssocID="{ACB598DA-AC04-49E6-821F-D8E94753A1F4}" presName="spacer" presStyleCnt="0"/>
      <dgm:spPr/>
    </dgm:pt>
    <dgm:pt modelId="{5629209C-E6C5-471B-BF01-53B02B27B7D8}" type="pres">
      <dgm:prSet presAssocID="{E768FFEA-8197-4C6A-90EC-FE38010BBE7F}" presName="parentText" presStyleLbl="node1" presStyleIdx="1" presStyleCnt="5">
        <dgm:presLayoutVars>
          <dgm:chMax val="0"/>
          <dgm:bulletEnabled val="1"/>
        </dgm:presLayoutVars>
      </dgm:prSet>
      <dgm:spPr/>
    </dgm:pt>
    <dgm:pt modelId="{D1A56CD1-89CF-4B5E-82A8-564B09498BFE}" type="pres">
      <dgm:prSet presAssocID="{1D67C220-9B75-4192-84E6-A8F645FA1A78}" presName="spacer" presStyleCnt="0"/>
      <dgm:spPr/>
    </dgm:pt>
    <dgm:pt modelId="{2DA9DA73-52FD-4489-A092-FB6625405477}" type="pres">
      <dgm:prSet presAssocID="{4028D04B-75EE-4CC9-9274-BAF50939172D}" presName="parentText" presStyleLbl="node1" presStyleIdx="2" presStyleCnt="5">
        <dgm:presLayoutVars>
          <dgm:chMax val="0"/>
          <dgm:bulletEnabled val="1"/>
        </dgm:presLayoutVars>
      </dgm:prSet>
      <dgm:spPr/>
    </dgm:pt>
    <dgm:pt modelId="{88CF9965-A401-4D25-A066-E314D894A8C6}" type="pres">
      <dgm:prSet presAssocID="{5C6836AD-D35B-496E-8122-D1DA64615885}" presName="spacer" presStyleCnt="0"/>
      <dgm:spPr/>
    </dgm:pt>
    <dgm:pt modelId="{07A01C45-BA5F-496D-9C9F-84443B3654F2}" type="pres">
      <dgm:prSet presAssocID="{EDACE5BD-E9A9-43C5-82F3-65C2EFD7A93E}" presName="parentText" presStyleLbl="node1" presStyleIdx="3" presStyleCnt="5">
        <dgm:presLayoutVars>
          <dgm:chMax val="0"/>
          <dgm:bulletEnabled val="1"/>
        </dgm:presLayoutVars>
      </dgm:prSet>
      <dgm:spPr/>
    </dgm:pt>
    <dgm:pt modelId="{959A38E8-EDE9-4FA7-9A5F-6D32BE1E2E1D}" type="pres">
      <dgm:prSet presAssocID="{93F4F830-6CF6-4E29-A85A-1AD9DEB23967}" presName="spacer" presStyleCnt="0"/>
      <dgm:spPr/>
    </dgm:pt>
    <dgm:pt modelId="{8BDC5987-0025-4633-905B-10267E1781F1}" type="pres">
      <dgm:prSet presAssocID="{E442470C-6037-495F-B63B-A39657255B2A}" presName="parentText" presStyleLbl="node1" presStyleIdx="4" presStyleCnt="5" custLinFactNeighborY="1353">
        <dgm:presLayoutVars>
          <dgm:chMax val="0"/>
          <dgm:bulletEnabled val="1"/>
        </dgm:presLayoutVars>
      </dgm:prSet>
      <dgm:spPr/>
    </dgm:pt>
  </dgm:ptLst>
  <dgm:cxnLst>
    <dgm:cxn modelId="{6077B314-CDB9-4F7D-8BC7-54E1278D735D}" srcId="{8A78E9C3-F65B-481D-AD9D-4C12134C15C5}" destId="{E442470C-6037-495F-B63B-A39657255B2A}" srcOrd="4" destOrd="0" parTransId="{CBA371EA-793E-4A77-A8BA-0B1B1B7DF9B1}" sibTransId="{443B80CE-953C-43F3-B449-A53889BD493F}"/>
    <dgm:cxn modelId="{B4ABFB1D-2057-4733-AA25-AD50A9888A6F}" srcId="{8A78E9C3-F65B-481D-AD9D-4C12134C15C5}" destId="{EDACE5BD-E9A9-43C5-82F3-65C2EFD7A93E}" srcOrd="3" destOrd="0" parTransId="{096B32FE-E99E-4281-9025-BB10CA35E5F2}" sibTransId="{93F4F830-6CF6-4E29-A85A-1AD9DEB23967}"/>
    <dgm:cxn modelId="{4A749C3F-2CAC-41D5-85B3-50653C34D10F}" type="presOf" srcId="{4028D04B-75EE-4CC9-9274-BAF50939172D}" destId="{2DA9DA73-52FD-4489-A092-FB6625405477}" srcOrd="0" destOrd="0" presId="urn:microsoft.com/office/officeart/2005/8/layout/vList2"/>
    <dgm:cxn modelId="{7E54D542-D6BE-4961-9AF3-1ED508DFDF29}" srcId="{8A78E9C3-F65B-481D-AD9D-4C12134C15C5}" destId="{4028D04B-75EE-4CC9-9274-BAF50939172D}" srcOrd="2" destOrd="0" parTransId="{FCD205D0-BA14-4DD2-B948-FD166FC4D5C7}" sibTransId="{5C6836AD-D35B-496E-8122-D1DA64615885}"/>
    <dgm:cxn modelId="{381B7945-B319-453B-850F-143F3BE1EE0C}" type="presOf" srcId="{E442470C-6037-495F-B63B-A39657255B2A}" destId="{8BDC5987-0025-4633-905B-10267E1781F1}" srcOrd="0" destOrd="0" presId="urn:microsoft.com/office/officeart/2005/8/layout/vList2"/>
    <dgm:cxn modelId="{7FE10C4B-BD2E-44B1-B9EA-A5374C6F516B}" srcId="{8A78E9C3-F65B-481D-AD9D-4C12134C15C5}" destId="{A4F00A8F-EE80-497C-A690-E63DEA32BB7C}" srcOrd="0" destOrd="0" parTransId="{249099DC-41CE-4D5A-B481-3916743729AE}" sibTransId="{ACB598DA-AC04-49E6-821F-D8E94753A1F4}"/>
    <dgm:cxn modelId="{9A0463A5-E274-48F7-BA54-67A0F489B637}" type="presOf" srcId="{8A78E9C3-F65B-481D-AD9D-4C12134C15C5}" destId="{049AE372-93EC-40C8-8954-D85C176FABB7}" srcOrd="0" destOrd="0" presId="urn:microsoft.com/office/officeart/2005/8/layout/vList2"/>
    <dgm:cxn modelId="{4EDE76AA-41CA-4A53-8F9F-0EB9C6BFDB91}" type="presOf" srcId="{A4F00A8F-EE80-497C-A690-E63DEA32BB7C}" destId="{91AAD2CF-0585-4B0E-A57E-2FC1ECBFA202}" srcOrd="0" destOrd="0" presId="urn:microsoft.com/office/officeart/2005/8/layout/vList2"/>
    <dgm:cxn modelId="{B268C8B4-F24D-4361-BE5B-3B3D0284F5DF}" type="presOf" srcId="{E768FFEA-8197-4C6A-90EC-FE38010BBE7F}" destId="{5629209C-E6C5-471B-BF01-53B02B27B7D8}" srcOrd="0" destOrd="0" presId="urn:microsoft.com/office/officeart/2005/8/layout/vList2"/>
    <dgm:cxn modelId="{B0075BD0-5BD3-4188-95F3-08F818E004F7}" type="presOf" srcId="{EDACE5BD-E9A9-43C5-82F3-65C2EFD7A93E}" destId="{07A01C45-BA5F-496D-9C9F-84443B3654F2}" srcOrd="0" destOrd="0" presId="urn:microsoft.com/office/officeart/2005/8/layout/vList2"/>
    <dgm:cxn modelId="{9851EFD6-2A4A-4C83-A971-702E6280951F}" srcId="{8A78E9C3-F65B-481D-AD9D-4C12134C15C5}" destId="{E768FFEA-8197-4C6A-90EC-FE38010BBE7F}" srcOrd="1" destOrd="0" parTransId="{30B10A75-2CAB-425D-A579-050B72B80392}" sibTransId="{1D67C220-9B75-4192-84E6-A8F645FA1A78}"/>
    <dgm:cxn modelId="{13428D9F-003E-44AB-AE4E-655ABC8891FB}" type="presParOf" srcId="{049AE372-93EC-40C8-8954-D85C176FABB7}" destId="{91AAD2CF-0585-4B0E-A57E-2FC1ECBFA202}" srcOrd="0" destOrd="0" presId="urn:microsoft.com/office/officeart/2005/8/layout/vList2"/>
    <dgm:cxn modelId="{C9E35E81-6007-4746-AD2D-3092FD69C3F1}" type="presParOf" srcId="{049AE372-93EC-40C8-8954-D85C176FABB7}" destId="{A7D7D5AE-3BAE-4951-8409-DE0605905717}" srcOrd="1" destOrd="0" presId="urn:microsoft.com/office/officeart/2005/8/layout/vList2"/>
    <dgm:cxn modelId="{63D0DF6F-D23B-47EA-AF85-A69E50E6F0C7}" type="presParOf" srcId="{049AE372-93EC-40C8-8954-D85C176FABB7}" destId="{5629209C-E6C5-471B-BF01-53B02B27B7D8}" srcOrd="2" destOrd="0" presId="urn:microsoft.com/office/officeart/2005/8/layout/vList2"/>
    <dgm:cxn modelId="{0828AB43-09AE-4238-896B-397F1EF4AC45}" type="presParOf" srcId="{049AE372-93EC-40C8-8954-D85C176FABB7}" destId="{D1A56CD1-89CF-4B5E-82A8-564B09498BFE}" srcOrd="3" destOrd="0" presId="urn:microsoft.com/office/officeart/2005/8/layout/vList2"/>
    <dgm:cxn modelId="{B6BAC47D-1BD2-43F7-AF0D-6379209397AB}" type="presParOf" srcId="{049AE372-93EC-40C8-8954-D85C176FABB7}" destId="{2DA9DA73-52FD-4489-A092-FB6625405477}" srcOrd="4" destOrd="0" presId="urn:microsoft.com/office/officeart/2005/8/layout/vList2"/>
    <dgm:cxn modelId="{12311B91-8580-4D66-BDBB-81C8925385BD}" type="presParOf" srcId="{049AE372-93EC-40C8-8954-D85C176FABB7}" destId="{88CF9965-A401-4D25-A066-E314D894A8C6}" srcOrd="5" destOrd="0" presId="urn:microsoft.com/office/officeart/2005/8/layout/vList2"/>
    <dgm:cxn modelId="{BC444697-3CBB-4575-AD78-42A2FF40F87B}" type="presParOf" srcId="{049AE372-93EC-40C8-8954-D85C176FABB7}" destId="{07A01C45-BA5F-496D-9C9F-84443B3654F2}" srcOrd="6" destOrd="0" presId="urn:microsoft.com/office/officeart/2005/8/layout/vList2"/>
    <dgm:cxn modelId="{AEC4C239-5470-4307-8A91-11D3F9EB565E}" type="presParOf" srcId="{049AE372-93EC-40C8-8954-D85C176FABB7}" destId="{959A38E8-EDE9-4FA7-9A5F-6D32BE1E2E1D}" srcOrd="7" destOrd="0" presId="urn:microsoft.com/office/officeart/2005/8/layout/vList2"/>
    <dgm:cxn modelId="{ABB349E4-2FFD-4287-952E-EAA3F098ACDC}" type="presParOf" srcId="{049AE372-93EC-40C8-8954-D85C176FABB7}" destId="{8BDC5987-0025-4633-905B-10267E1781F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6B4738-0DE1-4B59-865F-17700EFF76E0}"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E15D040-9134-415F-8B25-005E1D593321}">
      <dgm:prSet custT="1"/>
      <dgm:spPr/>
      <dgm:t>
        <a:bodyPr anchor="ctr"/>
        <a:lstStyle/>
        <a:p>
          <a:pPr>
            <a:defRPr cap="all"/>
          </a:pPr>
          <a:r>
            <a:rPr lang="en-US" sz="1800" b="1" cap="none" dirty="0">
              <a:latin typeface="proxima-nova"/>
              <a:ea typeface="Open Sans" panose="020B0604020202020204" charset="0"/>
              <a:cs typeface="Open Sans" panose="020B0604020202020204" charset="0"/>
            </a:rPr>
            <a:t>Try to see the world as others see it</a:t>
          </a:r>
        </a:p>
      </dgm:t>
    </dgm:pt>
    <dgm:pt modelId="{14140A05-D63B-44D9-912C-C40EB9119A56}" type="parTrans" cxnId="{900FBD11-F71A-4345-8CB0-CDDF970CD83F}">
      <dgm:prSet/>
      <dgm:spPr/>
      <dgm:t>
        <a:bodyPr/>
        <a:lstStyle/>
        <a:p>
          <a:endParaRPr lang="en-US" sz="2400" b="1" dirty="0">
            <a:latin typeface="Open Sans" panose="020B0604020202020204" charset="0"/>
            <a:ea typeface="Open Sans" panose="020B0604020202020204" charset="0"/>
            <a:cs typeface="Open Sans" panose="020B0604020202020204" charset="0"/>
          </a:endParaRPr>
        </a:p>
      </dgm:t>
    </dgm:pt>
    <dgm:pt modelId="{15FDB063-7757-46DD-B8A3-1D46D6621830}" type="sibTrans" cxnId="{900FBD11-F71A-4345-8CB0-CDDF970CD83F}">
      <dgm:prSet/>
      <dgm:spPr/>
      <dgm:t>
        <a:bodyPr/>
        <a:lstStyle/>
        <a:p>
          <a:endParaRPr lang="en-US" sz="2400" b="1" dirty="0">
            <a:latin typeface="Open Sans" panose="020B0604020202020204" charset="0"/>
            <a:ea typeface="Open Sans" panose="020B0604020202020204" charset="0"/>
            <a:cs typeface="Open Sans" panose="020B0604020202020204" charset="0"/>
          </a:endParaRPr>
        </a:p>
      </dgm:t>
    </dgm:pt>
    <dgm:pt modelId="{31BEF5A3-5AE3-44C6-8DEE-C5141B3A9274}">
      <dgm:prSet custT="1"/>
      <dgm:spPr/>
      <dgm:t>
        <a:bodyPr anchor="ctr"/>
        <a:lstStyle/>
        <a:p>
          <a:pPr>
            <a:defRPr cap="all"/>
          </a:pPr>
          <a:r>
            <a:rPr lang="en-US" sz="1800" b="1" cap="none" dirty="0">
              <a:latin typeface="proxima-nova"/>
              <a:ea typeface="Open Sans" panose="020B0604020202020204" charset="0"/>
              <a:cs typeface="Open Sans" panose="020B0604020202020204" charset="0"/>
            </a:rPr>
            <a:t>Be non-judgmental</a:t>
          </a:r>
        </a:p>
      </dgm:t>
    </dgm:pt>
    <dgm:pt modelId="{96CF087A-D48F-4DBE-AD32-0810099C5E99}" type="parTrans" cxnId="{09388FBF-C52E-4954-B504-FA641BF97529}">
      <dgm:prSet/>
      <dgm:spPr/>
      <dgm:t>
        <a:bodyPr/>
        <a:lstStyle/>
        <a:p>
          <a:endParaRPr lang="en-US" sz="2400" b="1" dirty="0">
            <a:latin typeface="Open Sans" panose="020B0604020202020204" charset="0"/>
            <a:ea typeface="Open Sans" panose="020B0604020202020204" charset="0"/>
            <a:cs typeface="Open Sans" panose="020B0604020202020204" charset="0"/>
          </a:endParaRPr>
        </a:p>
      </dgm:t>
    </dgm:pt>
    <dgm:pt modelId="{854D6B7B-7439-49C6-84B1-1045AEC8C759}" type="sibTrans" cxnId="{09388FBF-C52E-4954-B504-FA641BF97529}">
      <dgm:prSet/>
      <dgm:spPr/>
      <dgm:t>
        <a:bodyPr/>
        <a:lstStyle/>
        <a:p>
          <a:endParaRPr lang="en-US" sz="2400" b="1" dirty="0">
            <a:latin typeface="Open Sans" panose="020B0604020202020204" charset="0"/>
            <a:ea typeface="Open Sans" panose="020B0604020202020204" charset="0"/>
            <a:cs typeface="Open Sans" panose="020B0604020202020204" charset="0"/>
          </a:endParaRPr>
        </a:p>
      </dgm:t>
    </dgm:pt>
    <dgm:pt modelId="{F1240882-71C6-40A9-87B0-1FF2C885653A}">
      <dgm:prSet custT="1"/>
      <dgm:spPr/>
      <dgm:t>
        <a:bodyPr anchor="ctr"/>
        <a:lstStyle/>
        <a:p>
          <a:pPr>
            <a:defRPr cap="all"/>
          </a:pPr>
          <a:r>
            <a:rPr lang="en-US" sz="1800" b="1" cap="none" dirty="0">
              <a:latin typeface="proxima-nova"/>
              <a:ea typeface="Open Sans" panose="020B0604020202020204" charset="0"/>
              <a:cs typeface="Open Sans" panose="020B0604020202020204" charset="0"/>
            </a:rPr>
            <a:t>Validate another’s feelings</a:t>
          </a:r>
        </a:p>
      </dgm:t>
    </dgm:pt>
    <dgm:pt modelId="{5F5A596A-376C-4B97-AD46-5FE76F451E68}" type="parTrans" cxnId="{8E486B8D-157A-4A33-813C-ACD9D1C2C303}">
      <dgm:prSet/>
      <dgm:spPr/>
      <dgm:t>
        <a:bodyPr/>
        <a:lstStyle/>
        <a:p>
          <a:endParaRPr lang="en-US" sz="2400" b="1" dirty="0">
            <a:latin typeface="Open Sans" panose="020B0604020202020204" charset="0"/>
            <a:ea typeface="Open Sans" panose="020B0604020202020204" charset="0"/>
            <a:cs typeface="Open Sans" panose="020B0604020202020204" charset="0"/>
          </a:endParaRPr>
        </a:p>
      </dgm:t>
    </dgm:pt>
    <dgm:pt modelId="{1601D3DC-51FE-4024-8FA1-BB85A53C6D31}" type="sibTrans" cxnId="{8E486B8D-157A-4A33-813C-ACD9D1C2C303}">
      <dgm:prSet/>
      <dgm:spPr/>
      <dgm:t>
        <a:bodyPr/>
        <a:lstStyle/>
        <a:p>
          <a:endParaRPr lang="en-US" sz="2400" b="1" dirty="0">
            <a:latin typeface="Open Sans" panose="020B0604020202020204" charset="0"/>
            <a:ea typeface="Open Sans" panose="020B0604020202020204" charset="0"/>
            <a:cs typeface="Open Sans" panose="020B0604020202020204" charset="0"/>
          </a:endParaRPr>
        </a:p>
      </dgm:t>
    </dgm:pt>
    <dgm:pt modelId="{C082A5A1-FE82-4CE1-A3DC-C5C7B139B03E}">
      <dgm:prSet custT="1"/>
      <dgm:spPr/>
      <dgm:t>
        <a:bodyPr anchor="ctr"/>
        <a:lstStyle/>
        <a:p>
          <a:pPr>
            <a:defRPr cap="all"/>
          </a:pPr>
          <a:r>
            <a:rPr lang="en-US" sz="1800" b="1" cap="none" dirty="0">
              <a:latin typeface="proxima-nova"/>
              <a:ea typeface="Open Sans" panose="020B0604020202020204" charset="0"/>
              <a:cs typeface="Open Sans" panose="020B0604020202020204" charset="0"/>
            </a:rPr>
            <a:t>Communicate understanding </a:t>
          </a:r>
        </a:p>
      </dgm:t>
    </dgm:pt>
    <dgm:pt modelId="{810A7A3D-6289-4D01-BB8D-B01109D077C4}" type="parTrans" cxnId="{7FDDF61F-91B8-4896-82A9-A9D063DFD78E}">
      <dgm:prSet/>
      <dgm:spPr/>
      <dgm:t>
        <a:bodyPr/>
        <a:lstStyle/>
        <a:p>
          <a:endParaRPr lang="en-US" sz="2400" b="1" dirty="0">
            <a:latin typeface="Open Sans" panose="020B0604020202020204" charset="0"/>
            <a:ea typeface="Open Sans" panose="020B0604020202020204" charset="0"/>
            <a:cs typeface="Open Sans" panose="020B0604020202020204" charset="0"/>
          </a:endParaRPr>
        </a:p>
      </dgm:t>
    </dgm:pt>
    <dgm:pt modelId="{FA0D3F20-D7C7-4660-9230-6798CC4470EE}" type="sibTrans" cxnId="{7FDDF61F-91B8-4896-82A9-A9D063DFD78E}">
      <dgm:prSet/>
      <dgm:spPr/>
      <dgm:t>
        <a:bodyPr/>
        <a:lstStyle/>
        <a:p>
          <a:endParaRPr lang="en-US" sz="2400" b="1" dirty="0">
            <a:latin typeface="Open Sans" panose="020B0604020202020204" charset="0"/>
            <a:ea typeface="Open Sans" panose="020B0604020202020204" charset="0"/>
            <a:cs typeface="Open Sans" panose="020B0604020202020204" charset="0"/>
          </a:endParaRPr>
        </a:p>
      </dgm:t>
    </dgm:pt>
    <dgm:pt modelId="{D7D2DB45-2C6C-47C1-B03D-E70E1CFFD6F7}" type="pres">
      <dgm:prSet presAssocID="{CC6B4738-0DE1-4B59-865F-17700EFF76E0}" presName="root" presStyleCnt="0">
        <dgm:presLayoutVars>
          <dgm:dir/>
          <dgm:resizeHandles val="exact"/>
        </dgm:presLayoutVars>
      </dgm:prSet>
      <dgm:spPr/>
    </dgm:pt>
    <dgm:pt modelId="{98BC4771-1350-48E6-B74F-E86FD82024A1}" type="pres">
      <dgm:prSet presAssocID="{7E15D040-9134-415F-8B25-005E1D593321}" presName="compNode" presStyleCnt="0"/>
      <dgm:spPr/>
    </dgm:pt>
    <dgm:pt modelId="{D60D6C09-7E8D-432A-B378-44B6E2ADD31C}" type="pres">
      <dgm:prSet presAssocID="{7E15D040-9134-415F-8B25-005E1D593321}" presName="iconBgRect" presStyleLbl="bgShp" presStyleIdx="0" presStyleCnt="4" custScaleX="133100" custScaleY="133100"/>
      <dgm:spPr>
        <a:prstGeom prst="ellipse">
          <a:avLst/>
        </a:prstGeom>
      </dgm:spPr>
    </dgm:pt>
    <dgm:pt modelId="{5EC6BFEA-CF70-4CC4-96E1-772E990A687A}" type="pres">
      <dgm:prSet presAssocID="{7E15D040-9134-415F-8B25-005E1D593321}" presName="iconRect" presStyleLbl="node1" presStyleIdx="0" presStyleCnt="4" custScaleX="146410" custScaleY="146410"/>
      <dgm:spPr>
        <a:blipFill>
          <a:blip xmlns:r="http://schemas.openxmlformats.org/officeDocument/2006/relationships" r:embed="rId1" cstate="print">
            <a:extLst>
              <a:ext uri="{28A0092B-C50C-407E-A947-70E740481C1C}">
                <a14:useLocalDpi xmlns:a14="http://schemas.microsoft.com/office/drawing/2010/main"/>
              </a:ext>
            </a:extLst>
          </a:blip>
          <a:stretch>
            <a:fillRect/>
          </a:stretch>
        </a:blipFill>
        <a:ln>
          <a:noFill/>
        </a:ln>
      </dgm:spPr>
      <dgm:extLst>
        <a:ext uri="{E40237B7-FDA0-4F09-8148-C483321AD2D9}">
          <dgm14:cNvPr xmlns:dgm14="http://schemas.microsoft.com/office/drawing/2010/diagram" id="0" name="" descr="Earth Globe Americas"/>
        </a:ext>
      </dgm:extLst>
    </dgm:pt>
    <dgm:pt modelId="{5C0C96E8-0B20-4BE1-8CFA-FA6608D328BE}" type="pres">
      <dgm:prSet presAssocID="{7E15D040-9134-415F-8B25-005E1D593321}" presName="spaceRect" presStyleCnt="0"/>
      <dgm:spPr/>
    </dgm:pt>
    <dgm:pt modelId="{AFFD9BE7-C78B-479B-A3C8-0418E9161EC9}" type="pres">
      <dgm:prSet presAssocID="{7E15D040-9134-415F-8B25-005E1D593321}" presName="textRect" presStyleLbl="revTx" presStyleIdx="0" presStyleCnt="4">
        <dgm:presLayoutVars>
          <dgm:chMax val="1"/>
          <dgm:chPref val="1"/>
        </dgm:presLayoutVars>
      </dgm:prSet>
      <dgm:spPr/>
    </dgm:pt>
    <dgm:pt modelId="{D5AEC262-94B5-4981-83FF-8EB9E526112A}" type="pres">
      <dgm:prSet presAssocID="{15FDB063-7757-46DD-B8A3-1D46D6621830}" presName="sibTrans" presStyleCnt="0"/>
      <dgm:spPr/>
    </dgm:pt>
    <dgm:pt modelId="{0548C955-5E54-456F-A00B-C8E3D74BC6DC}" type="pres">
      <dgm:prSet presAssocID="{31BEF5A3-5AE3-44C6-8DEE-C5141B3A9274}" presName="compNode" presStyleCnt="0"/>
      <dgm:spPr/>
    </dgm:pt>
    <dgm:pt modelId="{8BB71A81-496F-49CF-A2EC-201E7913782A}" type="pres">
      <dgm:prSet presAssocID="{31BEF5A3-5AE3-44C6-8DEE-C5141B3A9274}" presName="iconBgRect" presStyleLbl="bgShp" presStyleIdx="1" presStyleCnt="4" custScaleX="133100" custScaleY="133100"/>
      <dgm:spPr>
        <a:prstGeom prst="ellipse">
          <a:avLst/>
        </a:prstGeom>
        <a:solidFill>
          <a:schemeClr val="accent6"/>
        </a:solidFill>
      </dgm:spPr>
    </dgm:pt>
    <dgm:pt modelId="{936E4070-91B9-4455-8E56-6D83419707D6}" type="pres">
      <dgm:prSet presAssocID="{31BEF5A3-5AE3-44C6-8DEE-C5141B3A9274}" presName="iconRect" presStyleLbl="node1" presStyleIdx="1" presStyleCnt="4" custScaleX="146410" custScaleY="146410"/>
      <dgm:spPr>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dgm:spPr>
      <dgm:extLst>
        <a:ext uri="{E40237B7-FDA0-4F09-8148-C483321AD2D9}">
          <dgm14:cNvPr xmlns:dgm14="http://schemas.microsoft.com/office/drawing/2010/diagram" id="0" name="" descr="Confused person with solid fill"/>
        </a:ext>
      </dgm:extLst>
    </dgm:pt>
    <dgm:pt modelId="{43A4D9D2-266F-40BB-BED8-EEAFA01E1957}" type="pres">
      <dgm:prSet presAssocID="{31BEF5A3-5AE3-44C6-8DEE-C5141B3A9274}" presName="spaceRect" presStyleCnt="0"/>
      <dgm:spPr/>
    </dgm:pt>
    <dgm:pt modelId="{509F4D31-5126-48C3-A9DF-0000EA5ED442}" type="pres">
      <dgm:prSet presAssocID="{31BEF5A3-5AE3-44C6-8DEE-C5141B3A9274}" presName="textRect" presStyleLbl="revTx" presStyleIdx="1" presStyleCnt="4" custLinFactNeighborX="1204" custLinFactNeighborY="-16260">
        <dgm:presLayoutVars>
          <dgm:chMax val="1"/>
          <dgm:chPref val="1"/>
        </dgm:presLayoutVars>
      </dgm:prSet>
      <dgm:spPr/>
    </dgm:pt>
    <dgm:pt modelId="{9D7D7CEE-40FD-4D6D-8A8D-8444C282B44B}" type="pres">
      <dgm:prSet presAssocID="{854D6B7B-7439-49C6-84B1-1045AEC8C759}" presName="sibTrans" presStyleCnt="0"/>
      <dgm:spPr/>
    </dgm:pt>
    <dgm:pt modelId="{D58BF258-AFE9-4AA2-8522-272EE0703EAF}" type="pres">
      <dgm:prSet presAssocID="{F1240882-71C6-40A9-87B0-1FF2C885653A}" presName="compNode" presStyleCnt="0"/>
      <dgm:spPr/>
    </dgm:pt>
    <dgm:pt modelId="{19D58FCB-9A08-47AE-9FEB-C4B4BD1562B7}" type="pres">
      <dgm:prSet presAssocID="{F1240882-71C6-40A9-87B0-1FF2C885653A}" presName="iconBgRect" presStyleLbl="bgShp" presStyleIdx="2" presStyleCnt="4" custScaleX="133100" custScaleY="133100"/>
      <dgm:spPr>
        <a:prstGeom prst="ellipse">
          <a:avLst/>
        </a:prstGeom>
        <a:solidFill>
          <a:schemeClr val="accent3"/>
        </a:solidFill>
      </dgm:spPr>
    </dgm:pt>
    <dgm:pt modelId="{13AF8527-C0B3-49DA-9A0C-825817926A57}" type="pres">
      <dgm:prSet presAssocID="{F1240882-71C6-40A9-87B0-1FF2C885653A}" presName="iconRect" presStyleLbl="node1" presStyleIdx="2" presStyleCnt="4" custScaleX="146410" custScaleY="146410"/>
      <dgm:spPr>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dgm:spPr>
      <dgm:extLst>
        <a:ext uri="{E40237B7-FDA0-4F09-8148-C483321AD2D9}">
          <dgm14:cNvPr xmlns:dgm14="http://schemas.microsoft.com/office/drawing/2010/diagram" id="0" name="" descr="Comment Heart with solid fill"/>
        </a:ext>
      </dgm:extLst>
    </dgm:pt>
    <dgm:pt modelId="{2C176E85-5551-4CE7-89EC-5DF05EB02CCC}" type="pres">
      <dgm:prSet presAssocID="{F1240882-71C6-40A9-87B0-1FF2C885653A}" presName="spaceRect" presStyleCnt="0"/>
      <dgm:spPr/>
    </dgm:pt>
    <dgm:pt modelId="{1BE15680-9EDF-41AF-BF33-CDF57B00A28A}" type="pres">
      <dgm:prSet presAssocID="{F1240882-71C6-40A9-87B0-1FF2C885653A}" presName="textRect" presStyleLbl="revTx" presStyleIdx="2" presStyleCnt="4">
        <dgm:presLayoutVars>
          <dgm:chMax val="1"/>
          <dgm:chPref val="1"/>
        </dgm:presLayoutVars>
      </dgm:prSet>
      <dgm:spPr/>
    </dgm:pt>
    <dgm:pt modelId="{8F3BA774-7A7F-477E-9F55-100D0A5F21EC}" type="pres">
      <dgm:prSet presAssocID="{1601D3DC-51FE-4024-8FA1-BB85A53C6D31}" presName="sibTrans" presStyleCnt="0"/>
      <dgm:spPr/>
    </dgm:pt>
    <dgm:pt modelId="{4C69C3D4-9CB3-42A4-9025-AB04D74D2787}" type="pres">
      <dgm:prSet presAssocID="{C082A5A1-FE82-4CE1-A3DC-C5C7B139B03E}" presName="compNode" presStyleCnt="0"/>
      <dgm:spPr/>
    </dgm:pt>
    <dgm:pt modelId="{188C490B-5E10-402E-9917-8B34A6B7735F}" type="pres">
      <dgm:prSet presAssocID="{C082A5A1-FE82-4CE1-A3DC-C5C7B139B03E}" presName="iconBgRect" presStyleLbl="bgShp" presStyleIdx="3" presStyleCnt="4" custScaleX="133100" custScaleY="133100"/>
      <dgm:spPr>
        <a:prstGeom prst="ellipse">
          <a:avLst/>
        </a:prstGeom>
      </dgm:spPr>
    </dgm:pt>
    <dgm:pt modelId="{3472E854-6650-41E6-B720-6DDF8991DDFA}" type="pres">
      <dgm:prSet presAssocID="{C082A5A1-FE82-4CE1-A3DC-C5C7B139B03E}" presName="iconRect" presStyleLbl="node1" presStyleIdx="3" presStyleCnt="4" custScaleX="146410" custScaleY="146410"/>
      <dgm:spPr>
        <a:blipFill>
          <a:blip xmlns:r="http://schemas.openxmlformats.org/officeDocument/2006/relationships" r:embed="rId4" cstate="print">
            <a:extLst>
              <a:ext uri="{28A0092B-C50C-407E-A947-70E740481C1C}">
                <a14:useLocalDpi xmlns:a14="http://schemas.microsoft.com/office/drawing/2010/main"/>
              </a:ext>
            </a:extLst>
          </a:blip>
          <a:stretch>
            <a:fillRect/>
          </a:stretch>
        </a:blipFill>
        <a:ln>
          <a:noFill/>
        </a:ln>
      </dgm:spPr>
      <dgm:extLst>
        <a:ext uri="{E40237B7-FDA0-4F09-8148-C483321AD2D9}">
          <dgm14:cNvPr xmlns:dgm14="http://schemas.microsoft.com/office/drawing/2010/diagram" id="0" name="" descr="Chat"/>
        </a:ext>
      </dgm:extLst>
    </dgm:pt>
    <dgm:pt modelId="{FC5AD220-48BC-427B-A289-A0738F12D559}" type="pres">
      <dgm:prSet presAssocID="{C082A5A1-FE82-4CE1-A3DC-C5C7B139B03E}" presName="spaceRect" presStyleCnt="0"/>
      <dgm:spPr/>
    </dgm:pt>
    <dgm:pt modelId="{094D4F99-D03D-44B6-87AF-3440F995EC75}" type="pres">
      <dgm:prSet presAssocID="{C082A5A1-FE82-4CE1-A3DC-C5C7B139B03E}" presName="textRect" presStyleLbl="revTx" presStyleIdx="3" presStyleCnt="4" custScaleX="123099">
        <dgm:presLayoutVars>
          <dgm:chMax val="1"/>
          <dgm:chPref val="1"/>
        </dgm:presLayoutVars>
      </dgm:prSet>
      <dgm:spPr/>
    </dgm:pt>
  </dgm:ptLst>
  <dgm:cxnLst>
    <dgm:cxn modelId="{900FBD11-F71A-4345-8CB0-CDDF970CD83F}" srcId="{CC6B4738-0DE1-4B59-865F-17700EFF76E0}" destId="{7E15D040-9134-415F-8B25-005E1D593321}" srcOrd="0" destOrd="0" parTransId="{14140A05-D63B-44D9-912C-C40EB9119A56}" sibTransId="{15FDB063-7757-46DD-B8A3-1D46D6621830}"/>
    <dgm:cxn modelId="{7FDDF61F-91B8-4896-82A9-A9D063DFD78E}" srcId="{CC6B4738-0DE1-4B59-865F-17700EFF76E0}" destId="{C082A5A1-FE82-4CE1-A3DC-C5C7B139B03E}" srcOrd="3" destOrd="0" parTransId="{810A7A3D-6289-4D01-BB8D-B01109D077C4}" sibTransId="{FA0D3F20-D7C7-4660-9230-6798CC4470EE}"/>
    <dgm:cxn modelId="{32A6802C-7CAB-4BBF-985E-55485E845BEC}" type="presOf" srcId="{7E15D040-9134-415F-8B25-005E1D593321}" destId="{AFFD9BE7-C78B-479B-A3C8-0418E9161EC9}" srcOrd="0" destOrd="0" presId="urn:microsoft.com/office/officeart/2018/5/layout/IconLeafLabelList"/>
    <dgm:cxn modelId="{9F3C5F38-6258-4E61-B861-BB8520D411CB}" type="presOf" srcId="{F1240882-71C6-40A9-87B0-1FF2C885653A}" destId="{1BE15680-9EDF-41AF-BF33-CDF57B00A28A}" srcOrd="0" destOrd="0" presId="urn:microsoft.com/office/officeart/2018/5/layout/IconLeafLabelList"/>
    <dgm:cxn modelId="{FB21236F-527D-4129-B564-7A5FF1D7EE8F}" type="presOf" srcId="{CC6B4738-0DE1-4B59-865F-17700EFF76E0}" destId="{D7D2DB45-2C6C-47C1-B03D-E70E1CFFD6F7}" srcOrd="0" destOrd="0" presId="urn:microsoft.com/office/officeart/2018/5/layout/IconLeafLabelList"/>
    <dgm:cxn modelId="{8E486B8D-157A-4A33-813C-ACD9D1C2C303}" srcId="{CC6B4738-0DE1-4B59-865F-17700EFF76E0}" destId="{F1240882-71C6-40A9-87B0-1FF2C885653A}" srcOrd="2" destOrd="0" parTransId="{5F5A596A-376C-4B97-AD46-5FE76F451E68}" sibTransId="{1601D3DC-51FE-4024-8FA1-BB85A53C6D31}"/>
    <dgm:cxn modelId="{09388FBF-C52E-4954-B504-FA641BF97529}" srcId="{CC6B4738-0DE1-4B59-865F-17700EFF76E0}" destId="{31BEF5A3-5AE3-44C6-8DEE-C5141B3A9274}" srcOrd="1" destOrd="0" parTransId="{96CF087A-D48F-4DBE-AD32-0810099C5E99}" sibTransId="{854D6B7B-7439-49C6-84B1-1045AEC8C759}"/>
    <dgm:cxn modelId="{364093EF-45F6-4723-8027-3036B58C6A7F}" type="presOf" srcId="{31BEF5A3-5AE3-44C6-8DEE-C5141B3A9274}" destId="{509F4D31-5126-48C3-A9DF-0000EA5ED442}" srcOrd="0" destOrd="0" presId="urn:microsoft.com/office/officeart/2018/5/layout/IconLeafLabelList"/>
    <dgm:cxn modelId="{914284F6-4D16-4F3E-AD62-977EB1785EC7}" type="presOf" srcId="{C082A5A1-FE82-4CE1-A3DC-C5C7B139B03E}" destId="{094D4F99-D03D-44B6-87AF-3440F995EC75}" srcOrd="0" destOrd="0" presId="urn:microsoft.com/office/officeart/2018/5/layout/IconLeafLabelList"/>
    <dgm:cxn modelId="{EB77D138-D019-43CC-BF1A-078EC6243E97}" type="presParOf" srcId="{D7D2DB45-2C6C-47C1-B03D-E70E1CFFD6F7}" destId="{98BC4771-1350-48E6-B74F-E86FD82024A1}" srcOrd="0" destOrd="0" presId="urn:microsoft.com/office/officeart/2018/5/layout/IconLeafLabelList"/>
    <dgm:cxn modelId="{0B829422-741C-495B-A32B-CC6D7D656489}" type="presParOf" srcId="{98BC4771-1350-48E6-B74F-E86FD82024A1}" destId="{D60D6C09-7E8D-432A-B378-44B6E2ADD31C}" srcOrd="0" destOrd="0" presId="urn:microsoft.com/office/officeart/2018/5/layout/IconLeafLabelList"/>
    <dgm:cxn modelId="{D772C802-6A40-42CE-A9D2-5877C24AAE69}" type="presParOf" srcId="{98BC4771-1350-48E6-B74F-E86FD82024A1}" destId="{5EC6BFEA-CF70-4CC4-96E1-772E990A687A}" srcOrd="1" destOrd="0" presId="urn:microsoft.com/office/officeart/2018/5/layout/IconLeafLabelList"/>
    <dgm:cxn modelId="{E622A17E-777B-42A9-8030-14B28BD361AB}" type="presParOf" srcId="{98BC4771-1350-48E6-B74F-E86FD82024A1}" destId="{5C0C96E8-0B20-4BE1-8CFA-FA6608D328BE}" srcOrd="2" destOrd="0" presId="urn:microsoft.com/office/officeart/2018/5/layout/IconLeafLabelList"/>
    <dgm:cxn modelId="{7A6DE680-9400-4E86-AC55-2A6BF1FD88BE}" type="presParOf" srcId="{98BC4771-1350-48E6-B74F-E86FD82024A1}" destId="{AFFD9BE7-C78B-479B-A3C8-0418E9161EC9}" srcOrd="3" destOrd="0" presId="urn:microsoft.com/office/officeart/2018/5/layout/IconLeafLabelList"/>
    <dgm:cxn modelId="{26FFCE58-E997-4483-B843-ABA9D5D4411C}" type="presParOf" srcId="{D7D2DB45-2C6C-47C1-B03D-E70E1CFFD6F7}" destId="{D5AEC262-94B5-4981-83FF-8EB9E526112A}" srcOrd="1" destOrd="0" presId="urn:microsoft.com/office/officeart/2018/5/layout/IconLeafLabelList"/>
    <dgm:cxn modelId="{45CAEB11-0819-43E0-A9F1-26FC1F2E37B1}" type="presParOf" srcId="{D7D2DB45-2C6C-47C1-B03D-E70E1CFFD6F7}" destId="{0548C955-5E54-456F-A00B-C8E3D74BC6DC}" srcOrd="2" destOrd="0" presId="urn:microsoft.com/office/officeart/2018/5/layout/IconLeafLabelList"/>
    <dgm:cxn modelId="{6E87A8D7-D651-428E-AD8F-34869C2EED16}" type="presParOf" srcId="{0548C955-5E54-456F-A00B-C8E3D74BC6DC}" destId="{8BB71A81-496F-49CF-A2EC-201E7913782A}" srcOrd="0" destOrd="0" presId="urn:microsoft.com/office/officeart/2018/5/layout/IconLeafLabelList"/>
    <dgm:cxn modelId="{2B8AFE1D-7ECD-4A4E-BAA5-027EC21C11B2}" type="presParOf" srcId="{0548C955-5E54-456F-A00B-C8E3D74BC6DC}" destId="{936E4070-91B9-4455-8E56-6D83419707D6}" srcOrd="1" destOrd="0" presId="urn:microsoft.com/office/officeart/2018/5/layout/IconLeafLabelList"/>
    <dgm:cxn modelId="{D615510E-171A-401B-BC4E-9E2DAD3260AD}" type="presParOf" srcId="{0548C955-5E54-456F-A00B-C8E3D74BC6DC}" destId="{43A4D9D2-266F-40BB-BED8-EEAFA01E1957}" srcOrd="2" destOrd="0" presId="urn:microsoft.com/office/officeart/2018/5/layout/IconLeafLabelList"/>
    <dgm:cxn modelId="{D1AFF6D6-F249-4DE8-8A14-C915948EAD84}" type="presParOf" srcId="{0548C955-5E54-456F-A00B-C8E3D74BC6DC}" destId="{509F4D31-5126-48C3-A9DF-0000EA5ED442}" srcOrd="3" destOrd="0" presId="urn:microsoft.com/office/officeart/2018/5/layout/IconLeafLabelList"/>
    <dgm:cxn modelId="{6FE74C78-CDB9-49EC-9D20-1ABEB448D242}" type="presParOf" srcId="{D7D2DB45-2C6C-47C1-B03D-E70E1CFFD6F7}" destId="{9D7D7CEE-40FD-4D6D-8A8D-8444C282B44B}" srcOrd="3" destOrd="0" presId="urn:microsoft.com/office/officeart/2018/5/layout/IconLeafLabelList"/>
    <dgm:cxn modelId="{691ACF57-466F-411F-B3FF-4ABC95554E2E}" type="presParOf" srcId="{D7D2DB45-2C6C-47C1-B03D-E70E1CFFD6F7}" destId="{D58BF258-AFE9-4AA2-8522-272EE0703EAF}" srcOrd="4" destOrd="0" presId="urn:microsoft.com/office/officeart/2018/5/layout/IconLeafLabelList"/>
    <dgm:cxn modelId="{A1EB923A-9A49-4276-AF9E-3AED6DDA170C}" type="presParOf" srcId="{D58BF258-AFE9-4AA2-8522-272EE0703EAF}" destId="{19D58FCB-9A08-47AE-9FEB-C4B4BD1562B7}" srcOrd="0" destOrd="0" presId="urn:microsoft.com/office/officeart/2018/5/layout/IconLeafLabelList"/>
    <dgm:cxn modelId="{F990F758-892B-40CC-9D7C-0D121A64A706}" type="presParOf" srcId="{D58BF258-AFE9-4AA2-8522-272EE0703EAF}" destId="{13AF8527-C0B3-49DA-9A0C-825817926A57}" srcOrd="1" destOrd="0" presId="urn:microsoft.com/office/officeart/2018/5/layout/IconLeafLabelList"/>
    <dgm:cxn modelId="{36A1531B-14D0-4731-9F2F-DF0489FE6C3E}" type="presParOf" srcId="{D58BF258-AFE9-4AA2-8522-272EE0703EAF}" destId="{2C176E85-5551-4CE7-89EC-5DF05EB02CCC}" srcOrd="2" destOrd="0" presId="urn:microsoft.com/office/officeart/2018/5/layout/IconLeafLabelList"/>
    <dgm:cxn modelId="{D57016B7-95C8-4977-9E4A-22CD598B287F}" type="presParOf" srcId="{D58BF258-AFE9-4AA2-8522-272EE0703EAF}" destId="{1BE15680-9EDF-41AF-BF33-CDF57B00A28A}" srcOrd="3" destOrd="0" presId="urn:microsoft.com/office/officeart/2018/5/layout/IconLeafLabelList"/>
    <dgm:cxn modelId="{3E279641-6467-450C-B9EB-002855A3421F}" type="presParOf" srcId="{D7D2DB45-2C6C-47C1-B03D-E70E1CFFD6F7}" destId="{8F3BA774-7A7F-477E-9F55-100D0A5F21EC}" srcOrd="5" destOrd="0" presId="urn:microsoft.com/office/officeart/2018/5/layout/IconLeafLabelList"/>
    <dgm:cxn modelId="{A5209C1F-D3A1-4187-9027-9DF74345FBFC}" type="presParOf" srcId="{D7D2DB45-2C6C-47C1-B03D-E70E1CFFD6F7}" destId="{4C69C3D4-9CB3-42A4-9025-AB04D74D2787}" srcOrd="6" destOrd="0" presId="urn:microsoft.com/office/officeart/2018/5/layout/IconLeafLabelList"/>
    <dgm:cxn modelId="{369919AC-95F7-420D-8139-7A5C75315551}" type="presParOf" srcId="{4C69C3D4-9CB3-42A4-9025-AB04D74D2787}" destId="{188C490B-5E10-402E-9917-8B34A6B7735F}" srcOrd="0" destOrd="0" presId="urn:microsoft.com/office/officeart/2018/5/layout/IconLeafLabelList"/>
    <dgm:cxn modelId="{F8CFE611-5327-422F-971E-EA79F7FBBD94}" type="presParOf" srcId="{4C69C3D4-9CB3-42A4-9025-AB04D74D2787}" destId="{3472E854-6650-41E6-B720-6DDF8991DDFA}" srcOrd="1" destOrd="0" presId="urn:microsoft.com/office/officeart/2018/5/layout/IconLeafLabelList"/>
    <dgm:cxn modelId="{4F36185A-61DA-4F44-8B4E-A4977D1CF4FE}" type="presParOf" srcId="{4C69C3D4-9CB3-42A4-9025-AB04D74D2787}" destId="{FC5AD220-48BC-427B-A289-A0738F12D559}" srcOrd="2" destOrd="0" presId="urn:microsoft.com/office/officeart/2018/5/layout/IconLeafLabelList"/>
    <dgm:cxn modelId="{18F2DDE2-A023-495D-9064-7C5CC4AF919C}" type="presParOf" srcId="{4C69C3D4-9CB3-42A4-9025-AB04D74D2787}" destId="{094D4F99-D03D-44B6-87AF-3440F995EC75}"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78E9C3-F65B-481D-AD9D-4C12134C15C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4F00A8F-EE80-497C-A690-E63DEA32BB7C}">
      <dgm:prSet/>
      <dgm:spPr/>
      <dgm:t>
        <a:bodyPr/>
        <a:lstStyle/>
        <a:p>
          <a:r>
            <a:rPr lang="en-US" b="1">
              <a:solidFill>
                <a:schemeClr val="tx1"/>
              </a:solidFill>
              <a:latin typeface="Georgia"/>
            </a:rPr>
            <a:t>Identify specific roles in support of classroom management and student discipline(PBIS).  </a:t>
          </a:r>
          <a:endParaRPr lang="en-US" sz="3000" b="1">
            <a:solidFill>
              <a:schemeClr val="tx1"/>
            </a:solidFill>
            <a:latin typeface="Georgia"/>
          </a:endParaRPr>
        </a:p>
      </dgm:t>
    </dgm:pt>
    <dgm:pt modelId="{249099DC-41CE-4D5A-B481-3916743729AE}" type="parTrans" cxnId="{7FE10C4B-BD2E-44B1-B9EA-A5374C6F516B}">
      <dgm:prSet/>
      <dgm:spPr/>
      <dgm:t>
        <a:bodyPr/>
        <a:lstStyle/>
        <a:p>
          <a:endParaRPr lang="en-US"/>
        </a:p>
      </dgm:t>
    </dgm:pt>
    <dgm:pt modelId="{ACB598DA-AC04-49E6-821F-D8E94753A1F4}" type="sibTrans" cxnId="{7FE10C4B-BD2E-44B1-B9EA-A5374C6F516B}">
      <dgm:prSet/>
      <dgm:spPr/>
      <dgm:t>
        <a:bodyPr/>
        <a:lstStyle/>
        <a:p>
          <a:endParaRPr lang="en-US"/>
        </a:p>
      </dgm:t>
    </dgm:pt>
    <dgm:pt modelId="{E768FFEA-8197-4C6A-90EC-FE38010BBE7F}">
      <dgm:prSet/>
      <dgm:spPr/>
      <dgm:t>
        <a:bodyPr/>
        <a:lstStyle/>
        <a:p>
          <a:r>
            <a:rPr lang="en-US" b="1">
              <a:solidFill>
                <a:schemeClr val="tx1"/>
              </a:solidFill>
              <a:latin typeface="Georgia"/>
            </a:rPr>
            <a:t>Define the philosophy of an inclusive and equitable learning environment.</a:t>
          </a:r>
        </a:p>
      </dgm:t>
    </dgm:pt>
    <dgm:pt modelId="{30B10A75-2CAB-425D-A579-050B72B80392}" type="parTrans" cxnId="{9851EFD6-2A4A-4C83-A971-702E6280951F}">
      <dgm:prSet/>
      <dgm:spPr/>
      <dgm:t>
        <a:bodyPr/>
        <a:lstStyle/>
        <a:p>
          <a:endParaRPr lang="en-US"/>
        </a:p>
      </dgm:t>
    </dgm:pt>
    <dgm:pt modelId="{1D67C220-9B75-4192-84E6-A8F645FA1A78}" type="sibTrans" cxnId="{9851EFD6-2A4A-4C83-A971-702E6280951F}">
      <dgm:prSet/>
      <dgm:spPr/>
      <dgm:t>
        <a:bodyPr/>
        <a:lstStyle/>
        <a:p>
          <a:endParaRPr lang="en-US"/>
        </a:p>
      </dgm:t>
    </dgm:pt>
    <dgm:pt modelId="{4028D04B-75EE-4CC9-9274-BAF50939172D}">
      <dgm:prSet/>
      <dgm:spPr/>
      <dgm:t>
        <a:bodyPr/>
        <a:lstStyle/>
        <a:p>
          <a:r>
            <a:rPr lang="en-US" b="1">
              <a:solidFill>
                <a:schemeClr val="tx1"/>
              </a:solidFill>
              <a:latin typeface="Georgia"/>
            </a:rPr>
            <a:t>Identify equitable and inclusive strategies that can be used  to support a positive and safe learning environment including de-escalation strategies.</a:t>
          </a:r>
        </a:p>
      </dgm:t>
    </dgm:pt>
    <dgm:pt modelId="{FCD205D0-BA14-4DD2-B948-FD166FC4D5C7}" type="parTrans" cxnId="{7E54D542-D6BE-4961-9AF3-1ED508DFDF29}">
      <dgm:prSet/>
      <dgm:spPr/>
      <dgm:t>
        <a:bodyPr/>
        <a:lstStyle/>
        <a:p>
          <a:endParaRPr lang="en-US"/>
        </a:p>
      </dgm:t>
    </dgm:pt>
    <dgm:pt modelId="{5C6836AD-D35B-496E-8122-D1DA64615885}" type="sibTrans" cxnId="{7E54D542-D6BE-4961-9AF3-1ED508DFDF29}">
      <dgm:prSet/>
      <dgm:spPr/>
      <dgm:t>
        <a:bodyPr/>
        <a:lstStyle/>
        <a:p>
          <a:endParaRPr lang="en-US"/>
        </a:p>
      </dgm:t>
    </dgm:pt>
    <dgm:pt modelId="{E442470C-6037-495F-B63B-A39657255B2A}">
      <dgm:prSet/>
      <dgm:spPr/>
      <dgm:t>
        <a:bodyPr/>
        <a:lstStyle/>
        <a:p>
          <a:r>
            <a:rPr lang="en-US" b="1">
              <a:solidFill>
                <a:schemeClr val="tx1"/>
              </a:solidFill>
              <a:latin typeface="Georgia"/>
            </a:rPr>
            <a:t>Identify positive and proactive supports that can be used within the classroom or school environment.</a:t>
          </a:r>
        </a:p>
      </dgm:t>
    </dgm:pt>
    <dgm:pt modelId="{CBA371EA-793E-4A77-A8BA-0B1B1B7DF9B1}" type="parTrans" cxnId="{6077B314-CDB9-4F7D-8BC7-54E1278D735D}">
      <dgm:prSet/>
      <dgm:spPr/>
      <dgm:t>
        <a:bodyPr/>
        <a:lstStyle/>
        <a:p>
          <a:endParaRPr lang="en-US"/>
        </a:p>
      </dgm:t>
    </dgm:pt>
    <dgm:pt modelId="{443B80CE-953C-43F3-B449-A53889BD493F}" type="sibTrans" cxnId="{6077B314-CDB9-4F7D-8BC7-54E1278D735D}">
      <dgm:prSet/>
      <dgm:spPr/>
      <dgm:t>
        <a:bodyPr/>
        <a:lstStyle/>
        <a:p>
          <a:endParaRPr lang="en-US"/>
        </a:p>
      </dgm:t>
    </dgm:pt>
    <dgm:pt modelId="{EDACE5BD-E9A9-43C5-82F3-65C2EFD7A93E}">
      <dgm:prSet/>
      <dgm:spPr/>
      <dgm:t>
        <a:bodyPr/>
        <a:lstStyle/>
        <a:p>
          <a:r>
            <a:rPr lang="en-US" b="1">
              <a:solidFill>
                <a:schemeClr val="tx1"/>
              </a:solidFill>
              <a:latin typeface="Georgia"/>
            </a:rPr>
            <a:t>Define proactive approaches to student behavior management and de-escalation strategies.</a:t>
          </a:r>
        </a:p>
      </dgm:t>
    </dgm:pt>
    <dgm:pt modelId="{096B32FE-E99E-4281-9025-BB10CA35E5F2}" type="parTrans" cxnId="{B4ABFB1D-2057-4733-AA25-AD50A9888A6F}">
      <dgm:prSet/>
      <dgm:spPr/>
      <dgm:t>
        <a:bodyPr/>
        <a:lstStyle/>
        <a:p>
          <a:endParaRPr lang="en-US"/>
        </a:p>
      </dgm:t>
    </dgm:pt>
    <dgm:pt modelId="{93F4F830-6CF6-4E29-A85A-1AD9DEB23967}" type="sibTrans" cxnId="{B4ABFB1D-2057-4733-AA25-AD50A9888A6F}">
      <dgm:prSet/>
      <dgm:spPr/>
      <dgm:t>
        <a:bodyPr/>
        <a:lstStyle/>
        <a:p>
          <a:endParaRPr lang="en-US"/>
        </a:p>
      </dgm:t>
    </dgm:pt>
    <dgm:pt modelId="{049AE372-93EC-40C8-8954-D85C176FABB7}" type="pres">
      <dgm:prSet presAssocID="{8A78E9C3-F65B-481D-AD9D-4C12134C15C5}" presName="linear" presStyleCnt="0">
        <dgm:presLayoutVars>
          <dgm:animLvl val="lvl"/>
          <dgm:resizeHandles val="exact"/>
        </dgm:presLayoutVars>
      </dgm:prSet>
      <dgm:spPr/>
    </dgm:pt>
    <dgm:pt modelId="{91AAD2CF-0585-4B0E-A57E-2FC1ECBFA202}" type="pres">
      <dgm:prSet presAssocID="{A4F00A8F-EE80-497C-A690-E63DEA32BB7C}" presName="parentText" presStyleLbl="node1" presStyleIdx="0" presStyleCnt="5" custScaleY="81394" custLinFactY="-2800" custLinFactNeighborY="-100000">
        <dgm:presLayoutVars>
          <dgm:chMax val="0"/>
          <dgm:bulletEnabled val="1"/>
        </dgm:presLayoutVars>
      </dgm:prSet>
      <dgm:spPr/>
    </dgm:pt>
    <dgm:pt modelId="{A7D7D5AE-3BAE-4951-8409-DE0605905717}" type="pres">
      <dgm:prSet presAssocID="{ACB598DA-AC04-49E6-821F-D8E94753A1F4}" presName="spacer" presStyleCnt="0"/>
      <dgm:spPr/>
    </dgm:pt>
    <dgm:pt modelId="{5629209C-E6C5-471B-BF01-53B02B27B7D8}" type="pres">
      <dgm:prSet presAssocID="{E768FFEA-8197-4C6A-90EC-FE38010BBE7F}" presName="parentText" presStyleLbl="node1" presStyleIdx="1" presStyleCnt="5" custScaleY="75425" custLinFactNeighborY="6559">
        <dgm:presLayoutVars>
          <dgm:chMax val="0"/>
          <dgm:bulletEnabled val="1"/>
        </dgm:presLayoutVars>
      </dgm:prSet>
      <dgm:spPr/>
    </dgm:pt>
    <dgm:pt modelId="{D1A56CD1-89CF-4B5E-82A8-564B09498BFE}" type="pres">
      <dgm:prSet presAssocID="{1D67C220-9B75-4192-84E6-A8F645FA1A78}" presName="spacer" presStyleCnt="0"/>
      <dgm:spPr/>
    </dgm:pt>
    <dgm:pt modelId="{2DA9DA73-52FD-4489-A092-FB6625405477}" type="pres">
      <dgm:prSet presAssocID="{4028D04B-75EE-4CC9-9274-BAF50939172D}" presName="parentText" presStyleLbl="node1" presStyleIdx="2" presStyleCnt="5" custLinFactNeighborY="76763">
        <dgm:presLayoutVars>
          <dgm:chMax val="0"/>
          <dgm:bulletEnabled val="1"/>
        </dgm:presLayoutVars>
      </dgm:prSet>
      <dgm:spPr/>
    </dgm:pt>
    <dgm:pt modelId="{88CF9965-A401-4D25-A066-E314D894A8C6}" type="pres">
      <dgm:prSet presAssocID="{5C6836AD-D35B-496E-8122-D1DA64615885}" presName="spacer" presStyleCnt="0"/>
      <dgm:spPr/>
    </dgm:pt>
    <dgm:pt modelId="{07A01C45-BA5F-496D-9C9F-84443B3654F2}" type="pres">
      <dgm:prSet presAssocID="{EDACE5BD-E9A9-43C5-82F3-65C2EFD7A93E}" presName="parentText" presStyleLbl="node1" presStyleIdx="3" presStyleCnt="5" custScaleY="86726" custLinFactY="4147" custLinFactNeighborY="100000">
        <dgm:presLayoutVars>
          <dgm:chMax val="0"/>
          <dgm:bulletEnabled val="1"/>
        </dgm:presLayoutVars>
      </dgm:prSet>
      <dgm:spPr/>
    </dgm:pt>
    <dgm:pt modelId="{959A38E8-EDE9-4FA7-9A5F-6D32BE1E2E1D}" type="pres">
      <dgm:prSet presAssocID="{93F4F830-6CF6-4E29-A85A-1AD9DEB23967}" presName="spacer" presStyleCnt="0"/>
      <dgm:spPr/>
    </dgm:pt>
    <dgm:pt modelId="{8BDC5987-0025-4633-905B-10267E1781F1}" type="pres">
      <dgm:prSet presAssocID="{E442470C-6037-495F-B63B-A39657255B2A}" presName="parentText" presStyleLbl="node1" presStyleIdx="4" presStyleCnt="5" custScaleY="84621" custLinFactY="32870" custLinFactNeighborX="3003" custLinFactNeighborY="100000">
        <dgm:presLayoutVars>
          <dgm:chMax val="0"/>
          <dgm:bulletEnabled val="1"/>
        </dgm:presLayoutVars>
      </dgm:prSet>
      <dgm:spPr/>
    </dgm:pt>
  </dgm:ptLst>
  <dgm:cxnLst>
    <dgm:cxn modelId="{6077B314-CDB9-4F7D-8BC7-54E1278D735D}" srcId="{8A78E9C3-F65B-481D-AD9D-4C12134C15C5}" destId="{E442470C-6037-495F-B63B-A39657255B2A}" srcOrd="4" destOrd="0" parTransId="{CBA371EA-793E-4A77-A8BA-0B1B1B7DF9B1}" sibTransId="{443B80CE-953C-43F3-B449-A53889BD493F}"/>
    <dgm:cxn modelId="{B4ABFB1D-2057-4733-AA25-AD50A9888A6F}" srcId="{8A78E9C3-F65B-481D-AD9D-4C12134C15C5}" destId="{EDACE5BD-E9A9-43C5-82F3-65C2EFD7A93E}" srcOrd="3" destOrd="0" parTransId="{096B32FE-E99E-4281-9025-BB10CA35E5F2}" sibTransId="{93F4F830-6CF6-4E29-A85A-1AD9DEB23967}"/>
    <dgm:cxn modelId="{4A749C3F-2CAC-41D5-85B3-50653C34D10F}" type="presOf" srcId="{4028D04B-75EE-4CC9-9274-BAF50939172D}" destId="{2DA9DA73-52FD-4489-A092-FB6625405477}" srcOrd="0" destOrd="0" presId="urn:microsoft.com/office/officeart/2005/8/layout/vList2"/>
    <dgm:cxn modelId="{7E54D542-D6BE-4961-9AF3-1ED508DFDF29}" srcId="{8A78E9C3-F65B-481D-AD9D-4C12134C15C5}" destId="{4028D04B-75EE-4CC9-9274-BAF50939172D}" srcOrd="2" destOrd="0" parTransId="{FCD205D0-BA14-4DD2-B948-FD166FC4D5C7}" sibTransId="{5C6836AD-D35B-496E-8122-D1DA64615885}"/>
    <dgm:cxn modelId="{381B7945-B319-453B-850F-143F3BE1EE0C}" type="presOf" srcId="{E442470C-6037-495F-B63B-A39657255B2A}" destId="{8BDC5987-0025-4633-905B-10267E1781F1}" srcOrd="0" destOrd="0" presId="urn:microsoft.com/office/officeart/2005/8/layout/vList2"/>
    <dgm:cxn modelId="{7FE10C4B-BD2E-44B1-B9EA-A5374C6F516B}" srcId="{8A78E9C3-F65B-481D-AD9D-4C12134C15C5}" destId="{A4F00A8F-EE80-497C-A690-E63DEA32BB7C}" srcOrd="0" destOrd="0" parTransId="{249099DC-41CE-4D5A-B481-3916743729AE}" sibTransId="{ACB598DA-AC04-49E6-821F-D8E94753A1F4}"/>
    <dgm:cxn modelId="{9A0463A5-E274-48F7-BA54-67A0F489B637}" type="presOf" srcId="{8A78E9C3-F65B-481D-AD9D-4C12134C15C5}" destId="{049AE372-93EC-40C8-8954-D85C176FABB7}" srcOrd="0" destOrd="0" presId="urn:microsoft.com/office/officeart/2005/8/layout/vList2"/>
    <dgm:cxn modelId="{4EDE76AA-41CA-4A53-8F9F-0EB9C6BFDB91}" type="presOf" srcId="{A4F00A8F-EE80-497C-A690-E63DEA32BB7C}" destId="{91AAD2CF-0585-4B0E-A57E-2FC1ECBFA202}" srcOrd="0" destOrd="0" presId="urn:microsoft.com/office/officeart/2005/8/layout/vList2"/>
    <dgm:cxn modelId="{B268C8B4-F24D-4361-BE5B-3B3D0284F5DF}" type="presOf" srcId="{E768FFEA-8197-4C6A-90EC-FE38010BBE7F}" destId="{5629209C-E6C5-471B-BF01-53B02B27B7D8}" srcOrd="0" destOrd="0" presId="urn:microsoft.com/office/officeart/2005/8/layout/vList2"/>
    <dgm:cxn modelId="{B0075BD0-5BD3-4188-95F3-08F818E004F7}" type="presOf" srcId="{EDACE5BD-E9A9-43C5-82F3-65C2EFD7A93E}" destId="{07A01C45-BA5F-496D-9C9F-84443B3654F2}" srcOrd="0" destOrd="0" presId="urn:microsoft.com/office/officeart/2005/8/layout/vList2"/>
    <dgm:cxn modelId="{9851EFD6-2A4A-4C83-A971-702E6280951F}" srcId="{8A78E9C3-F65B-481D-AD9D-4C12134C15C5}" destId="{E768FFEA-8197-4C6A-90EC-FE38010BBE7F}" srcOrd="1" destOrd="0" parTransId="{30B10A75-2CAB-425D-A579-050B72B80392}" sibTransId="{1D67C220-9B75-4192-84E6-A8F645FA1A78}"/>
    <dgm:cxn modelId="{13428D9F-003E-44AB-AE4E-655ABC8891FB}" type="presParOf" srcId="{049AE372-93EC-40C8-8954-D85C176FABB7}" destId="{91AAD2CF-0585-4B0E-A57E-2FC1ECBFA202}" srcOrd="0" destOrd="0" presId="urn:microsoft.com/office/officeart/2005/8/layout/vList2"/>
    <dgm:cxn modelId="{C9E35E81-6007-4746-AD2D-3092FD69C3F1}" type="presParOf" srcId="{049AE372-93EC-40C8-8954-D85C176FABB7}" destId="{A7D7D5AE-3BAE-4951-8409-DE0605905717}" srcOrd="1" destOrd="0" presId="urn:microsoft.com/office/officeart/2005/8/layout/vList2"/>
    <dgm:cxn modelId="{63D0DF6F-D23B-47EA-AF85-A69E50E6F0C7}" type="presParOf" srcId="{049AE372-93EC-40C8-8954-D85C176FABB7}" destId="{5629209C-E6C5-471B-BF01-53B02B27B7D8}" srcOrd="2" destOrd="0" presId="urn:microsoft.com/office/officeart/2005/8/layout/vList2"/>
    <dgm:cxn modelId="{0828AB43-09AE-4238-896B-397F1EF4AC45}" type="presParOf" srcId="{049AE372-93EC-40C8-8954-D85C176FABB7}" destId="{D1A56CD1-89CF-4B5E-82A8-564B09498BFE}" srcOrd="3" destOrd="0" presId="urn:microsoft.com/office/officeart/2005/8/layout/vList2"/>
    <dgm:cxn modelId="{B6BAC47D-1BD2-43F7-AF0D-6379209397AB}" type="presParOf" srcId="{049AE372-93EC-40C8-8954-D85C176FABB7}" destId="{2DA9DA73-52FD-4489-A092-FB6625405477}" srcOrd="4" destOrd="0" presId="urn:microsoft.com/office/officeart/2005/8/layout/vList2"/>
    <dgm:cxn modelId="{12311B91-8580-4D66-BDBB-81C8925385BD}" type="presParOf" srcId="{049AE372-93EC-40C8-8954-D85C176FABB7}" destId="{88CF9965-A401-4D25-A066-E314D894A8C6}" srcOrd="5" destOrd="0" presId="urn:microsoft.com/office/officeart/2005/8/layout/vList2"/>
    <dgm:cxn modelId="{BC444697-3CBB-4575-AD78-42A2FF40F87B}" type="presParOf" srcId="{049AE372-93EC-40C8-8954-D85C176FABB7}" destId="{07A01C45-BA5F-496D-9C9F-84443B3654F2}" srcOrd="6" destOrd="0" presId="urn:microsoft.com/office/officeart/2005/8/layout/vList2"/>
    <dgm:cxn modelId="{AEC4C239-5470-4307-8A91-11D3F9EB565E}" type="presParOf" srcId="{049AE372-93EC-40C8-8954-D85C176FABB7}" destId="{959A38E8-EDE9-4FA7-9A5F-6D32BE1E2E1D}" srcOrd="7" destOrd="0" presId="urn:microsoft.com/office/officeart/2005/8/layout/vList2"/>
    <dgm:cxn modelId="{ABB349E4-2FFD-4287-952E-EAA3F098ACDC}" type="presParOf" srcId="{049AE372-93EC-40C8-8954-D85C176FABB7}" destId="{8BDC5987-0025-4633-905B-10267E1781F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AAD2CF-0585-4B0E-A57E-2FC1ECBFA202}">
      <dsp:nvSpPr>
        <dsp:cNvPr id="0" name=""/>
        <dsp:cNvSpPr/>
      </dsp:nvSpPr>
      <dsp:spPr>
        <a:xfrm>
          <a:off x="0" y="79049"/>
          <a:ext cx="5391538" cy="7371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latin typeface="Georgia"/>
            </a:rPr>
            <a:t>Identify specific roles in support of classroom management and student discipline.</a:t>
          </a:r>
        </a:p>
      </dsp:txBody>
      <dsp:txXfrm>
        <a:off x="35982" y="115031"/>
        <a:ext cx="5319574" cy="665136"/>
      </dsp:txXfrm>
    </dsp:sp>
    <dsp:sp modelId="{5629209C-E6C5-471B-BF01-53B02B27B7D8}">
      <dsp:nvSpPr>
        <dsp:cNvPr id="0" name=""/>
        <dsp:cNvSpPr/>
      </dsp:nvSpPr>
      <dsp:spPr>
        <a:xfrm>
          <a:off x="0" y="856469"/>
          <a:ext cx="5391538" cy="73710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solidFill>
                <a:schemeClr val="tx1"/>
              </a:solidFill>
              <a:latin typeface="Georgia"/>
            </a:rPr>
            <a:t>Define the philosophy of an inclusive and equitable learning environment.</a:t>
          </a:r>
        </a:p>
      </dsp:txBody>
      <dsp:txXfrm>
        <a:off x="35982" y="892451"/>
        <a:ext cx="5319574" cy="665136"/>
      </dsp:txXfrm>
    </dsp:sp>
    <dsp:sp modelId="{2DA9DA73-52FD-4489-A092-FB6625405477}">
      <dsp:nvSpPr>
        <dsp:cNvPr id="0" name=""/>
        <dsp:cNvSpPr/>
      </dsp:nvSpPr>
      <dsp:spPr>
        <a:xfrm>
          <a:off x="0" y="1633889"/>
          <a:ext cx="5391538" cy="73710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solidFill>
                <a:schemeClr val="tx1"/>
              </a:solidFill>
              <a:latin typeface="Georgia"/>
            </a:rPr>
            <a:t>Identify equitable and inclusive strategies that can be used  to support a positive and safe learning environment including de-escalation strategies.</a:t>
          </a:r>
        </a:p>
      </dsp:txBody>
      <dsp:txXfrm>
        <a:off x="35982" y="1669871"/>
        <a:ext cx="5319574" cy="665136"/>
      </dsp:txXfrm>
    </dsp:sp>
    <dsp:sp modelId="{07A01C45-BA5F-496D-9C9F-84443B3654F2}">
      <dsp:nvSpPr>
        <dsp:cNvPr id="0" name=""/>
        <dsp:cNvSpPr/>
      </dsp:nvSpPr>
      <dsp:spPr>
        <a:xfrm>
          <a:off x="0" y="2411309"/>
          <a:ext cx="5391538" cy="73710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solidFill>
                <a:schemeClr val="tx1"/>
              </a:solidFill>
              <a:latin typeface="Georgia"/>
            </a:rPr>
            <a:t>Define proactive approaches to student behavior management and de-escalation strategies.</a:t>
          </a:r>
        </a:p>
      </dsp:txBody>
      <dsp:txXfrm>
        <a:off x="35982" y="2447291"/>
        <a:ext cx="5319574" cy="665136"/>
      </dsp:txXfrm>
    </dsp:sp>
    <dsp:sp modelId="{8BDC5987-0025-4633-905B-10267E1781F1}">
      <dsp:nvSpPr>
        <dsp:cNvPr id="0" name=""/>
        <dsp:cNvSpPr/>
      </dsp:nvSpPr>
      <dsp:spPr>
        <a:xfrm>
          <a:off x="0" y="3189275"/>
          <a:ext cx="5391538" cy="7371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solidFill>
                <a:schemeClr val="tx1"/>
              </a:solidFill>
              <a:latin typeface="Georgia"/>
            </a:rPr>
            <a:t>Identify positive and proactive supports that can be used within the classroom or school environment.</a:t>
          </a:r>
        </a:p>
      </dsp:txBody>
      <dsp:txXfrm>
        <a:off x="35982" y="3225257"/>
        <a:ext cx="5319574" cy="6651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D6C09-7E8D-432A-B378-44B6E2ADD31C}">
      <dsp:nvSpPr>
        <dsp:cNvPr id="0" name=""/>
        <dsp:cNvSpPr/>
      </dsp:nvSpPr>
      <dsp:spPr>
        <a:xfrm>
          <a:off x="145302" y="192728"/>
          <a:ext cx="1244505" cy="124450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C6BFEA-CF70-4CC4-96E1-772E990A687A}">
      <dsp:nvSpPr>
        <dsp:cNvPr id="0" name=""/>
        <dsp:cNvSpPr/>
      </dsp:nvSpPr>
      <dsp:spPr>
        <a:xfrm>
          <a:off x="374822" y="422248"/>
          <a:ext cx="785466" cy="785466"/>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FD9BE7-C78B-479B-A3C8-0418E9161EC9}">
      <dsp:nvSpPr>
        <dsp:cNvPr id="0" name=""/>
        <dsp:cNvSpPr/>
      </dsp:nvSpPr>
      <dsp:spPr>
        <a:xfrm>
          <a:off x="1149" y="1573723"/>
          <a:ext cx="1532812" cy="651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defRPr cap="all"/>
          </a:pPr>
          <a:r>
            <a:rPr lang="en-US" sz="1800" b="1" kern="1200" cap="none" dirty="0">
              <a:latin typeface="proxima-nova"/>
              <a:ea typeface="Open Sans" panose="020B0604020202020204" charset="0"/>
              <a:cs typeface="Open Sans" panose="020B0604020202020204" charset="0"/>
            </a:rPr>
            <a:t>Try to see the world as others see it</a:t>
          </a:r>
        </a:p>
      </dsp:txBody>
      <dsp:txXfrm>
        <a:off x="1149" y="1573723"/>
        <a:ext cx="1532812" cy="651445"/>
      </dsp:txXfrm>
    </dsp:sp>
    <dsp:sp modelId="{8BB71A81-496F-49CF-A2EC-201E7913782A}">
      <dsp:nvSpPr>
        <dsp:cNvPr id="0" name=""/>
        <dsp:cNvSpPr/>
      </dsp:nvSpPr>
      <dsp:spPr>
        <a:xfrm>
          <a:off x="1946357" y="192728"/>
          <a:ext cx="1244505" cy="1244505"/>
        </a:xfrm>
        <a:prstGeom prst="ellipse">
          <a:avLst/>
        </a:prstGeom>
        <a:solidFill>
          <a:schemeClr val="accent6"/>
        </a:solidFill>
        <a:ln>
          <a:noFill/>
        </a:ln>
        <a:effectLst/>
      </dsp:spPr>
      <dsp:style>
        <a:lnRef idx="0">
          <a:scrgbClr r="0" g="0" b="0"/>
        </a:lnRef>
        <a:fillRef idx="1">
          <a:scrgbClr r="0" g="0" b="0"/>
        </a:fillRef>
        <a:effectRef idx="0">
          <a:scrgbClr r="0" g="0" b="0"/>
        </a:effectRef>
        <a:fontRef idx="minor"/>
      </dsp:style>
    </dsp:sp>
    <dsp:sp modelId="{936E4070-91B9-4455-8E56-6D83419707D6}">
      <dsp:nvSpPr>
        <dsp:cNvPr id="0" name=""/>
        <dsp:cNvSpPr/>
      </dsp:nvSpPr>
      <dsp:spPr>
        <a:xfrm>
          <a:off x="2175877" y="422248"/>
          <a:ext cx="785466" cy="785466"/>
        </a:xfrm>
        <a:prstGeom prst="rect">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9F4D31-5126-48C3-A9DF-0000EA5ED442}">
      <dsp:nvSpPr>
        <dsp:cNvPr id="0" name=""/>
        <dsp:cNvSpPr/>
      </dsp:nvSpPr>
      <dsp:spPr>
        <a:xfrm>
          <a:off x="1820659" y="1467798"/>
          <a:ext cx="1532812" cy="651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defRPr cap="all"/>
          </a:pPr>
          <a:r>
            <a:rPr lang="en-US" sz="1800" b="1" kern="1200" cap="none" dirty="0">
              <a:latin typeface="proxima-nova"/>
              <a:ea typeface="Open Sans" panose="020B0604020202020204" charset="0"/>
              <a:cs typeface="Open Sans" panose="020B0604020202020204" charset="0"/>
            </a:rPr>
            <a:t>Be non-judgmental</a:t>
          </a:r>
        </a:p>
      </dsp:txBody>
      <dsp:txXfrm>
        <a:off x="1820659" y="1467798"/>
        <a:ext cx="1532812" cy="651445"/>
      </dsp:txXfrm>
    </dsp:sp>
    <dsp:sp modelId="{19D58FCB-9A08-47AE-9FEB-C4B4BD1562B7}">
      <dsp:nvSpPr>
        <dsp:cNvPr id="0" name=""/>
        <dsp:cNvSpPr/>
      </dsp:nvSpPr>
      <dsp:spPr>
        <a:xfrm>
          <a:off x="3747412" y="192728"/>
          <a:ext cx="1244505" cy="1244505"/>
        </a:xfrm>
        <a:prstGeom prst="ellipse">
          <a:avLst/>
        </a:prstGeom>
        <a:solidFill>
          <a:schemeClr val="accent3"/>
        </a:solidFill>
        <a:ln>
          <a:noFill/>
        </a:ln>
        <a:effectLst/>
      </dsp:spPr>
      <dsp:style>
        <a:lnRef idx="0">
          <a:scrgbClr r="0" g="0" b="0"/>
        </a:lnRef>
        <a:fillRef idx="1">
          <a:scrgbClr r="0" g="0" b="0"/>
        </a:fillRef>
        <a:effectRef idx="0">
          <a:scrgbClr r="0" g="0" b="0"/>
        </a:effectRef>
        <a:fontRef idx="minor"/>
      </dsp:style>
    </dsp:sp>
    <dsp:sp modelId="{13AF8527-C0B3-49DA-9A0C-825817926A57}">
      <dsp:nvSpPr>
        <dsp:cNvPr id="0" name=""/>
        <dsp:cNvSpPr/>
      </dsp:nvSpPr>
      <dsp:spPr>
        <a:xfrm>
          <a:off x="3976931" y="422248"/>
          <a:ext cx="785466" cy="785466"/>
        </a:xfrm>
        <a:prstGeom prst="rect">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E15680-9EDF-41AF-BF33-CDF57B00A28A}">
      <dsp:nvSpPr>
        <dsp:cNvPr id="0" name=""/>
        <dsp:cNvSpPr/>
      </dsp:nvSpPr>
      <dsp:spPr>
        <a:xfrm>
          <a:off x="3603258" y="1573723"/>
          <a:ext cx="1532812" cy="651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defRPr cap="all"/>
          </a:pPr>
          <a:r>
            <a:rPr lang="en-US" sz="1800" b="1" kern="1200" cap="none" dirty="0">
              <a:latin typeface="proxima-nova"/>
              <a:ea typeface="Open Sans" panose="020B0604020202020204" charset="0"/>
              <a:cs typeface="Open Sans" panose="020B0604020202020204" charset="0"/>
            </a:rPr>
            <a:t>Validate another’s feelings</a:t>
          </a:r>
        </a:p>
      </dsp:txBody>
      <dsp:txXfrm>
        <a:off x="3603258" y="1573723"/>
        <a:ext cx="1532812" cy="651445"/>
      </dsp:txXfrm>
    </dsp:sp>
    <dsp:sp modelId="{188C490B-5E10-402E-9917-8B34A6B7735F}">
      <dsp:nvSpPr>
        <dsp:cNvPr id="0" name=""/>
        <dsp:cNvSpPr/>
      </dsp:nvSpPr>
      <dsp:spPr>
        <a:xfrm>
          <a:off x="5725499" y="192728"/>
          <a:ext cx="1244505" cy="124450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72E854-6650-41E6-B720-6DDF8991DDFA}">
      <dsp:nvSpPr>
        <dsp:cNvPr id="0" name=""/>
        <dsp:cNvSpPr/>
      </dsp:nvSpPr>
      <dsp:spPr>
        <a:xfrm>
          <a:off x="5955018" y="422248"/>
          <a:ext cx="785466" cy="785466"/>
        </a:xfrm>
        <a:prstGeom prst="rect">
          <a:avLst/>
        </a:prstGeom>
        <a:blipFill>
          <a:blip xmlns:r="http://schemas.openxmlformats.org/officeDocument/2006/relationships" r:embed="rId4" cstate="print">
            <a:extLst>
              <a:ext uri="{28A0092B-C50C-407E-A947-70E740481C1C}">
                <a14:useLocalDpi xmlns:a14="http://schemas.microsoft.com/office/drawing/2010/main"/>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4D4F99-D03D-44B6-87AF-3440F995EC75}">
      <dsp:nvSpPr>
        <dsp:cNvPr id="0" name=""/>
        <dsp:cNvSpPr/>
      </dsp:nvSpPr>
      <dsp:spPr>
        <a:xfrm>
          <a:off x="5404313" y="1573723"/>
          <a:ext cx="1886876" cy="651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defRPr cap="all"/>
          </a:pPr>
          <a:r>
            <a:rPr lang="en-US" sz="1800" b="1" kern="1200" cap="none" dirty="0">
              <a:latin typeface="proxima-nova"/>
              <a:ea typeface="Open Sans" panose="020B0604020202020204" charset="0"/>
              <a:cs typeface="Open Sans" panose="020B0604020202020204" charset="0"/>
            </a:rPr>
            <a:t>Communicate understanding </a:t>
          </a:r>
        </a:p>
      </dsp:txBody>
      <dsp:txXfrm>
        <a:off x="5404313" y="1573723"/>
        <a:ext cx="1886876" cy="6514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AAD2CF-0585-4B0E-A57E-2FC1ECBFA202}">
      <dsp:nvSpPr>
        <dsp:cNvPr id="0" name=""/>
        <dsp:cNvSpPr/>
      </dsp:nvSpPr>
      <dsp:spPr>
        <a:xfrm>
          <a:off x="0" y="48447"/>
          <a:ext cx="5391538" cy="64280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solidFill>
                <a:schemeClr val="tx1"/>
              </a:solidFill>
              <a:latin typeface="Georgia"/>
            </a:rPr>
            <a:t>Identify specific roles in support of classroom management and student discipline(PBIS).  </a:t>
          </a:r>
        </a:p>
      </dsp:txBody>
      <dsp:txXfrm>
        <a:off x="31379" y="79826"/>
        <a:ext cx="5328780" cy="580051"/>
      </dsp:txXfrm>
    </dsp:sp>
    <dsp:sp modelId="{5629209C-E6C5-471B-BF01-53B02B27B7D8}">
      <dsp:nvSpPr>
        <dsp:cNvPr id="0" name=""/>
        <dsp:cNvSpPr/>
      </dsp:nvSpPr>
      <dsp:spPr>
        <a:xfrm>
          <a:off x="0" y="802602"/>
          <a:ext cx="5391538" cy="595668"/>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solidFill>
                <a:schemeClr val="tx1"/>
              </a:solidFill>
              <a:latin typeface="Georgia"/>
            </a:rPr>
            <a:t>Define the philosophy of an inclusive and equitable learning environment.</a:t>
          </a:r>
        </a:p>
      </dsp:txBody>
      <dsp:txXfrm>
        <a:off x="29078" y="831680"/>
        <a:ext cx="5333382" cy="537512"/>
      </dsp:txXfrm>
    </dsp:sp>
    <dsp:sp modelId="{2DA9DA73-52FD-4489-A092-FB6625405477}">
      <dsp:nvSpPr>
        <dsp:cNvPr id="0" name=""/>
        <dsp:cNvSpPr/>
      </dsp:nvSpPr>
      <dsp:spPr>
        <a:xfrm>
          <a:off x="0" y="1471799"/>
          <a:ext cx="5391538" cy="78975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solidFill>
                <a:schemeClr val="tx1"/>
              </a:solidFill>
              <a:latin typeface="Georgia"/>
            </a:rPr>
            <a:t>Identify equitable and inclusive strategies that can be used  to support a positive and safe learning environment including de-escalation strategies.</a:t>
          </a:r>
        </a:p>
      </dsp:txBody>
      <dsp:txXfrm>
        <a:off x="38552" y="1510351"/>
        <a:ext cx="5314434" cy="712646"/>
      </dsp:txXfrm>
    </dsp:sp>
    <dsp:sp modelId="{07A01C45-BA5F-496D-9C9F-84443B3654F2}">
      <dsp:nvSpPr>
        <dsp:cNvPr id="0" name=""/>
        <dsp:cNvSpPr/>
      </dsp:nvSpPr>
      <dsp:spPr>
        <a:xfrm>
          <a:off x="0" y="2347538"/>
          <a:ext cx="5391538" cy="684918"/>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solidFill>
                <a:schemeClr val="tx1"/>
              </a:solidFill>
              <a:latin typeface="Georgia"/>
            </a:rPr>
            <a:t>Define proactive approaches to student behavior management and de-escalation strategies.</a:t>
          </a:r>
        </a:p>
      </dsp:txBody>
      <dsp:txXfrm>
        <a:off x="33435" y="2380973"/>
        <a:ext cx="5324668" cy="618048"/>
      </dsp:txXfrm>
    </dsp:sp>
    <dsp:sp modelId="{8BDC5987-0025-4633-905B-10267E1781F1}">
      <dsp:nvSpPr>
        <dsp:cNvPr id="0" name=""/>
        <dsp:cNvSpPr/>
      </dsp:nvSpPr>
      <dsp:spPr>
        <a:xfrm>
          <a:off x="0" y="3113466"/>
          <a:ext cx="5391538" cy="66829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solidFill>
                <a:schemeClr val="tx1"/>
              </a:solidFill>
              <a:latin typeface="Georgia"/>
            </a:rPr>
            <a:t>Identify positive and proactive supports that can be used within the classroom or school environment.</a:t>
          </a:r>
        </a:p>
      </dsp:txBody>
      <dsp:txXfrm>
        <a:off x="32623" y="3146089"/>
        <a:ext cx="5326292" cy="6030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377.1958" units="1/cm"/>
          <inkml:channelProperty channel="Y" name="resolution" value="657.57574" units="1/cm"/>
          <inkml:channelProperty channel="F" name="resolution" value="22.75" units="1/deg"/>
          <inkml:channelProperty channel="T" name="resolution" value="1" units="1/dev"/>
        </inkml:channelProperties>
      </inkml:inkSource>
      <inkml:timestamp xml:id="ts0" timeString="2023-08-23T15:33:38.159"/>
    </inkml:context>
    <inkml:brush xml:id="br0">
      <inkml:brushProperty name="width" value="0.05292" units="cm"/>
      <inkml:brushProperty name="height" value="0.05292" units="cm"/>
      <inkml:brushProperty name="color" value="#FF0000"/>
    </inkml:brush>
  </inkml:definitions>
  <inkml:trace contextRef="#ctx0" brushRef="#br0">1858 9842 2048 0,'2'0'0'16,"-2"0"0"0,3 6 0-1,2 6 0-15</inkml:trace>
  <inkml:trace contextRef="#ctx0" brushRef="#br0" timeOffset="1422.04">2294 9786 2048 0,'0'0'0'0,"0"0"0"15,0 0 0-15,0 0 0 16,0 0 0-16,0 0 0 16,0 0 0-1,0 0 0-15,0 0 0 16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377.1958" units="1/cm"/>
          <inkml:channelProperty channel="Y" name="resolution" value="657.57574" units="1/cm"/>
          <inkml:channelProperty channel="F" name="resolution" value="22.75" units="1/deg"/>
          <inkml:channelProperty channel="T" name="resolution" value="1" units="1/dev"/>
        </inkml:channelProperties>
      </inkml:inkSource>
      <inkml:timestamp xml:id="ts0" timeString="2023-08-23T15:33:38.159"/>
    </inkml:context>
    <inkml:brush xml:id="br0">
      <inkml:brushProperty name="width" value="0.05292" units="cm"/>
      <inkml:brushProperty name="height" value="0.05292" units="cm"/>
      <inkml:brushProperty name="color" value="#FF0000"/>
    </inkml:brush>
  </inkml:definitions>
  <inkml:trace contextRef="#ctx0" brushRef="#br0">1858 9842 2048 0,'2'0'0'16,"-2"0"0"0,3 6 0-1,2 6 0-15</inkml:trace>
  <inkml:trace contextRef="#ctx0" brushRef="#br0" timeOffset="1422.04">2294 9786 2048 0,'0'0'0'0,"0"0"0"15,0 0 0-15,0 0 0 16,0 0 0-16,0 0 0 16,0 0 0-1,0 0 0-15,0 0 0 16</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377.1958" units="1/cm"/>
          <inkml:channelProperty channel="Y" name="resolution" value="657.57574" units="1/cm"/>
          <inkml:channelProperty channel="F" name="resolution" value="22.75" units="1/deg"/>
          <inkml:channelProperty channel="T" name="resolution" value="1" units="1/dev"/>
        </inkml:channelProperties>
      </inkml:inkSource>
      <inkml:timestamp xml:id="ts0" timeString="2023-08-23T15:33:38.159"/>
    </inkml:context>
    <inkml:brush xml:id="br0">
      <inkml:brushProperty name="width" value="0.05292" units="cm"/>
      <inkml:brushProperty name="height" value="0.05292" units="cm"/>
      <inkml:brushProperty name="color" value="#FF0000"/>
    </inkml:brush>
  </inkml:definitions>
  <inkml:trace contextRef="#ctx0" brushRef="#br0">1858 9842 2048 0,'2'0'0'16,"-2"0"0"0,3 6 0-1,2 6 0-15</inkml:trace>
  <inkml:trace contextRef="#ctx0" brushRef="#br0" timeOffset="1422.04">2294 9786 2048 0,'0'0'0'0,"0"0"0"15,0 0 0-15,0 0 0 16,0 0 0-16,0 0 0 16,0 0 0-1,0 0 0-15,0 0 0 16</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377.1958" units="1/cm"/>
          <inkml:channelProperty channel="Y" name="resolution" value="657.57574" units="1/cm"/>
          <inkml:channelProperty channel="F" name="resolution" value="22.75" units="1/deg"/>
          <inkml:channelProperty channel="T" name="resolution" value="1" units="1/dev"/>
        </inkml:channelProperties>
      </inkml:inkSource>
      <inkml:timestamp xml:id="ts0" timeString="2023-08-24T17:45:42.701"/>
    </inkml:context>
    <inkml:brush xml:id="br0">
      <inkml:brushProperty name="width" value="0.05292" units="cm"/>
      <inkml:brushProperty name="height" value="0.05292" units="cm"/>
      <inkml:brushProperty name="color" value="#FF0000"/>
    </inkml:brush>
    <inkml:context xml:id="ctx1">
      <inkml:inkSource xml:id="inkSrc1">
        <inkml:traceFormat>
          <inkml:channel name="X" type="integer" max="32767" units="cm"/>
          <inkml:channel name="Y" type="integer" max="32767" units="cm"/>
          <inkml:channel name="F" type="integer" max="4095" units="dev"/>
          <inkml:channel name="T" type="integer" max="2.14748E9" units="dev"/>
        </inkml:traceFormat>
        <inkml:channelProperties>
          <inkml:channelProperty channel="X" name="resolution" value="377.1958" units="1/cm"/>
          <inkml:channelProperty channel="Y" name="resolution" value="657.57574" units="1/cm"/>
          <inkml:channelProperty channel="F" name="resolution" value="0" units="1/dev"/>
          <inkml:channelProperty channel="T" name="resolution" value="1" units="1/dev"/>
        </inkml:channelProperties>
      </inkml:inkSource>
      <inkml:timestamp xml:id="ts1" timeString="2023-08-24T17:45:43.106"/>
    </inkml:context>
  </inkml:definitions>
  <inkml:trace contextRef="#ctx0" brushRef="#br0">251 9161 2048 0</inkml:trace>
  <inkml:trace contextRef="#ctx1" brushRef="#br0">121 9494 2048 0,'0'0'0'0,"0"0"0"16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566738" y="436563"/>
            <a:ext cx="6007100" cy="33797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262969" y="4350107"/>
            <a:ext cx="6789262" cy="4813640"/>
          </a:xfrm>
          <a:prstGeom prst="rect">
            <a:avLst/>
          </a:prstGeom>
          <a:noFill/>
          <a:ln>
            <a:noFill/>
          </a:ln>
        </p:spPr>
        <p:txBody>
          <a:bodyPr spcFirstLastPara="1" wrap="square" lIns="97082" tIns="97082" rIns="97082" bIns="9708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X9_WwuGF4dM&amp;feature=emb_titl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healthdirect.gov.au/adrenal-glands"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www.healthdirect.gov.au/what-is-a-healthy-blood-pressure" TargetMode="External"/><Relationship Id="rId4" Type="http://schemas.openxmlformats.org/officeDocument/2006/relationships/hyperlink" Target="https://www.healthdirect.gov.au/metabolism"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healthdirect.gov.au/adrenal-glands"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healthdirect.gov.au/what-is-a-healthy-blood-pressure" TargetMode="External"/><Relationship Id="rId4" Type="http://schemas.openxmlformats.org/officeDocument/2006/relationships/hyperlink" Target="https://www.healthdirect.gov.au/metabolism"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healthdirect.gov.au/adrenal-glands"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healthdirect.gov.au/what-is-a-healthy-blood-pressure" TargetMode="External"/><Relationship Id="rId4" Type="http://schemas.openxmlformats.org/officeDocument/2006/relationships/hyperlink" Target="https://www.healthdirect.gov.au/metabolism"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healthdirect.gov.au/adrenal-glands"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healthdirect.gov.au/what-is-a-healthy-blood-pressure" TargetMode="External"/><Relationship Id="rId4" Type="http://schemas.openxmlformats.org/officeDocument/2006/relationships/hyperlink" Target="https://www.healthdirect.gov.au/metabolism"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X9_WwuGF4dM&amp;feature=emb_title"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1963" y="722313"/>
            <a:ext cx="6391275" cy="3595687"/>
          </a:xfrm>
        </p:spPr>
      </p:sp>
      <p:sp>
        <p:nvSpPr>
          <p:cNvPr id="3" name="Notes Placeholder 2"/>
          <p:cNvSpPr>
            <a:spLocks noGrp="1"/>
          </p:cNvSpPr>
          <p:nvPr>
            <p:ph type="body" idx="1"/>
          </p:nvPr>
        </p:nvSpPr>
        <p:spPr/>
        <p:txBody>
          <a:bodyPr/>
          <a:lstStyle/>
          <a:p>
            <a:r>
              <a:rPr lang="en-US"/>
              <a:t>Welcome... Introduce us, questions for group:</a:t>
            </a:r>
          </a:p>
          <a:p>
            <a:r>
              <a:rPr lang="en-US"/>
              <a:t>How many are elementary, middle, high? Special ed, supervision, other (call out please)</a:t>
            </a:r>
          </a:p>
          <a:p>
            <a:r>
              <a:rPr lang="en-US"/>
              <a:t>Turn to your group and share what you are most excited about for the start of this year</a:t>
            </a:r>
          </a:p>
          <a:p>
            <a:pPr marL="165438" indent="0">
              <a:buNone/>
            </a:pPr>
            <a:endParaRPr lang="en-US">
              <a:cs typeface="Calibri"/>
            </a:endParaRPr>
          </a:p>
        </p:txBody>
      </p:sp>
      <p:sp>
        <p:nvSpPr>
          <p:cNvPr id="4" name="Slide Number Placeholder 3"/>
          <p:cNvSpPr>
            <a:spLocks noGrp="1"/>
          </p:cNvSpPr>
          <p:nvPr>
            <p:ph type="sldNum" sz="quarter" idx="4294967295"/>
          </p:nvPr>
        </p:nvSpPr>
        <p:spPr/>
        <p:txBody>
          <a:bodyPr lIns="97100" tIns="48549" rIns="97100" bIns="48549"/>
          <a:lstStyle/>
          <a:p>
            <a:pPr algn="r" defTabSz="970989">
              <a:defRPr/>
            </a:pPr>
            <a:fld id="{8B526293-5E3B-4F98-8C99-3C1675715FA2}" type="slidenum">
              <a:rPr lang="en-US" sz="1200">
                <a:solidFill>
                  <a:prstClr val="black"/>
                </a:solidFill>
                <a:latin typeface="Calibri" panose="020F0502020204030204"/>
              </a:rPr>
              <a:pPr algn="r" defTabSz="970989">
                <a:defRPr/>
              </a:pPr>
              <a:t>1</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958470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700bfca867_1_95:notes"/>
          <p:cNvSpPr>
            <a:spLocks noGrp="1" noRot="1" noChangeAspect="1"/>
          </p:cNvSpPr>
          <p:nvPr>
            <p:ph type="sldImg" idx="2"/>
          </p:nvPr>
        </p:nvSpPr>
        <p:spPr>
          <a:xfrm>
            <a:off x="628650" y="692150"/>
            <a:ext cx="6154738" cy="34623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700bfca867_1_95:notes"/>
          <p:cNvSpPr txBox="1">
            <a:spLocks noGrp="1"/>
          </p:cNvSpPr>
          <p:nvPr>
            <p:ph type="body" idx="1"/>
          </p:nvPr>
        </p:nvSpPr>
        <p:spPr>
          <a:xfrm>
            <a:off x="741129" y="4386440"/>
            <a:ext cx="5929023" cy="4155574"/>
          </a:xfrm>
          <a:prstGeom prst="rect">
            <a:avLst/>
          </a:prstGeom>
        </p:spPr>
        <p:txBody>
          <a:bodyPr spcFirstLastPara="1" wrap="square" lIns="97082" tIns="97082" rIns="97082" bIns="97082" anchor="t" anchorCtr="0">
            <a:noAutofit/>
          </a:bodyPr>
          <a:lstStyle/>
          <a:p>
            <a:pPr marL="0" indent="0">
              <a:lnSpc>
                <a:spcPct val="115000"/>
              </a:lnSpc>
              <a:buClr>
                <a:schemeClr val="dk1"/>
              </a:buClr>
              <a:buNone/>
            </a:pPr>
            <a:r>
              <a:rPr lang="en" sz="1200" b="1" dirty="0">
                <a:solidFill>
                  <a:schemeClr val="dk1"/>
                </a:solidFill>
                <a:latin typeface="Roboto"/>
                <a:ea typeface="Roboto"/>
                <a:cs typeface="Roboto"/>
                <a:sym typeface="Roboto"/>
              </a:rPr>
              <a:t>8:23  Say: </a:t>
            </a:r>
            <a:r>
              <a:rPr lang="en" sz="1200" dirty="0">
                <a:solidFill>
                  <a:schemeClr val="dk1"/>
                </a:solidFill>
                <a:latin typeface="Roboto Light"/>
                <a:ea typeface="Roboto Light"/>
                <a:cs typeface="Roboto Light"/>
                <a:sym typeface="Roboto Light"/>
              </a:rPr>
              <a:t>Let’s watch the following video on de-escalation.</a:t>
            </a:r>
            <a:endParaRPr sz="1200" dirty="0">
              <a:solidFill>
                <a:schemeClr val="dk1"/>
              </a:solidFill>
              <a:latin typeface="Roboto Light"/>
              <a:ea typeface="Roboto Light"/>
              <a:cs typeface="Roboto Light"/>
              <a:sym typeface="Roboto Light"/>
            </a:endParaRPr>
          </a:p>
          <a:p>
            <a:pPr marL="0" indent="0">
              <a:lnSpc>
                <a:spcPct val="115000"/>
              </a:lnSpc>
              <a:buClr>
                <a:schemeClr val="dk1"/>
              </a:buClr>
              <a:buNone/>
            </a:pPr>
            <a:endParaRPr sz="1200" b="1" dirty="0">
              <a:solidFill>
                <a:schemeClr val="dk1"/>
              </a:solidFill>
              <a:latin typeface="Roboto"/>
              <a:ea typeface="Roboto"/>
              <a:cs typeface="Roboto"/>
              <a:sym typeface="Roboto"/>
            </a:endParaRPr>
          </a:p>
          <a:p>
            <a:pPr marL="0" indent="0">
              <a:lnSpc>
                <a:spcPct val="115000"/>
              </a:lnSpc>
              <a:buClr>
                <a:schemeClr val="dk1"/>
              </a:buClr>
              <a:buNone/>
            </a:pPr>
            <a:r>
              <a:rPr lang="en" sz="1200" b="1" dirty="0">
                <a:solidFill>
                  <a:schemeClr val="dk1"/>
                </a:solidFill>
                <a:latin typeface="Roboto"/>
                <a:ea typeface="Roboto"/>
                <a:cs typeface="Roboto"/>
                <a:sym typeface="Roboto"/>
              </a:rPr>
              <a:t>Ask: </a:t>
            </a:r>
            <a:r>
              <a:rPr lang="en" sz="1200" dirty="0">
                <a:solidFill>
                  <a:schemeClr val="dk1"/>
                </a:solidFill>
                <a:latin typeface="Roboto Light"/>
                <a:ea typeface="Roboto Light"/>
                <a:cs typeface="Roboto Light"/>
                <a:sym typeface="Roboto Light"/>
              </a:rPr>
              <a:t>Were any of the approaches to student behavior management and de-escalation we covered already today present in this video?</a:t>
            </a:r>
            <a:endParaRPr sz="1200" dirty="0">
              <a:solidFill>
                <a:schemeClr val="dk1"/>
              </a:solidFill>
              <a:latin typeface="Roboto Light"/>
              <a:ea typeface="Roboto Light"/>
              <a:cs typeface="Roboto Light"/>
              <a:sym typeface="Roboto Light"/>
            </a:endParaRPr>
          </a:p>
          <a:p>
            <a:pPr marL="0" indent="0">
              <a:lnSpc>
                <a:spcPct val="115000"/>
              </a:lnSpc>
              <a:buClr>
                <a:schemeClr val="dk1"/>
              </a:buClr>
              <a:buNone/>
            </a:pPr>
            <a:endParaRPr sz="1200" dirty="0">
              <a:solidFill>
                <a:schemeClr val="dk1"/>
              </a:solidFill>
              <a:latin typeface="Roboto Light"/>
              <a:ea typeface="Roboto Light"/>
              <a:cs typeface="Roboto Light"/>
              <a:sym typeface="Roboto Light"/>
            </a:endParaRPr>
          </a:p>
          <a:p>
            <a:pPr marL="0" indent="0">
              <a:lnSpc>
                <a:spcPct val="115000"/>
              </a:lnSpc>
              <a:buClr>
                <a:schemeClr val="dk1"/>
              </a:buClr>
              <a:buNone/>
            </a:pPr>
            <a:r>
              <a:rPr lang="en" sz="1200" dirty="0">
                <a:solidFill>
                  <a:schemeClr val="dk1"/>
                </a:solidFill>
                <a:latin typeface="Roboto Light"/>
                <a:ea typeface="Roboto Light"/>
                <a:cs typeface="Roboto Light"/>
                <a:sym typeface="Roboto Light"/>
              </a:rPr>
              <a:t>What could have been done differently to prevent the escalated situation?</a:t>
            </a:r>
            <a:endParaRPr sz="1200" dirty="0">
              <a:solidFill>
                <a:schemeClr val="dk1"/>
              </a:solidFill>
              <a:latin typeface="Roboto Light"/>
              <a:ea typeface="Roboto Light"/>
              <a:cs typeface="Roboto Light"/>
              <a:sym typeface="Roboto Light"/>
            </a:endParaRPr>
          </a:p>
          <a:p>
            <a:pPr marL="0" indent="0">
              <a:lnSpc>
                <a:spcPct val="115000"/>
              </a:lnSpc>
              <a:buNone/>
            </a:pPr>
            <a:r>
              <a:rPr lang="en" sz="1200" b="1" dirty="0">
                <a:solidFill>
                  <a:schemeClr val="dk1"/>
                </a:solidFill>
                <a:latin typeface="Roboto"/>
                <a:ea typeface="Roboto"/>
                <a:cs typeface="Roboto"/>
                <a:sym typeface="Roboto"/>
              </a:rPr>
              <a:t>Note: </a:t>
            </a:r>
            <a:r>
              <a:rPr lang="en" sz="1200" dirty="0">
                <a:solidFill>
                  <a:schemeClr val="dk1"/>
                </a:solidFill>
                <a:latin typeface="Roboto Light"/>
                <a:ea typeface="Roboto Light"/>
                <a:cs typeface="Roboto Light"/>
                <a:sym typeface="Roboto Light"/>
              </a:rPr>
              <a:t>Video is 8 minutes and 23 seconds long.</a:t>
            </a:r>
            <a:endParaRPr sz="1200" dirty="0">
              <a:solidFill>
                <a:schemeClr val="dk1"/>
              </a:solidFill>
              <a:latin typeface="Roboto Light"/>
              <a:ea typeface="Roboto Light"/>
              <a:cs typeface="Roboto Light"/>
              <a:sym typeface="Roboto Light"/>
            </a:endParaRPr>
          </a:p>
          <a:p>
            <a:pPr marL="0" indent="0">
              <a:lnSpc>
                <a:spcPct val="115000"/>
              </a:lnSpc>
              <a:buClr>
                <a:schemeClr val="dk1"/>
              </a:buClr>
              <a:buNone/>
            </a:pPr>
            <a:r>
              <a:rPr lang="en" sz="1200" dirty="0">
                <a:solidFill>
                  <a:schemeClr val="dk1"/>
                </a:solidFill>
                <a:latin typeface="Roboto Light"/>
                <a:ea typeface="Roboto Light"/>
                <a:cs typeface="Roboto Light"/>
                <a:sym typeface="Roboto Light"/>
              </a:rPr>
              <a:t>Video url: </a:t>
            </a:r>
            <a:r>
              <a:rPr lang="en" u="sng" dirty="0">
                <a:solidFill>
                  <a:schemeClr val="hlink"/>
                </a:solidFill>
                <a:hlinkClick r:id="rId3"/>
              </a:rPr>
              <a:t>https://www.youtube.com/watch?v=X9_WwuGF4dM&amp;feature=emb_title</a:t>
            </a:r>
            <a:endParaRPr sz="1200" dirty="0">
              <a:solidFill>
                <a:schemeClr val="dk1"/>
              </a:solidFill>
              <a:latin typeface="Roboto Light"/>
              <a:ea typeface="Roboto Light"/>
              <a:cs typeface="Roboto Light"/>
              <a:sym typeface="Roboto Light"/>
            </a:endParaRPr>
          </a:p>
        </p:txBody>
      </p:sp>
    </p:spTree>
    <p:extLst>
      <p:ext uri="{BB962C8B-B14F-4D97-AF65-F5344CB8AC3E}">
        <p14:creationId xmlns:p14="http://schemas.microsoft.com/office/powerpoint/2010/main" val="3370584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4151"/>
                </a:solidFill>
                <a:effectLst/>
                <a:latin typeface="Söhne"/>
              </a:rPr>
              <a:t>Here's why emotions matter for learning:</a:t>
            </a:r>
          </a:p>
          <a:p>
            <a:pPr algn="l">
              <a:buFont typeface="+mj-lt"/>
              <a:buAutoNum type="arabicPeriod"/>
            </a:pPr>
            <a:r>
              <a:rPr lang="en-US" b="1" i="0" dirty="0">
                <a:solidFill>
                  <a:srgbClr val="374151"/>
                </a:solidFill>
                <a:effectLst/>
                <a:latin typeface="Söhne"/>
              </a:rPr>
              <a:t>Attention and Focus</a:t>
            </a:r>
            <a:r>
              <a:rPr lang="en-US" b="0" i="0" dirty="0">
                <a:solidFill>
                  <a:srgbClr val="374151"/>
                </a:solidFill>
                <a:effectLst/>
                <a:latin typeface="Söhne"/>
              </a:rPr>
              <a:t>: Emotions can impact your level of attention and focus. When you are emotionally engaged, your brain tends to prioritize the information and experiences associated with those emotions. This can lead to better concentration and improved comprehension of the material.</a:t>
            </a:r>
          </a:p>
          <a:p>
            <a:pPr algn="l">
              <a:buFont typeface="+mj-lt"/>
              <a:buAutoNum type="arabicPeriod"/>
            </a:pPr>
            <a:r>
              <a:rPr lang="en-US" b="1" i="0" dirty="0">
                <a:solidFill>
                  <a:srgbClr val="374151"/>
                </a:solidFill>
                <a:effectLst/>
                <a:latin typeface="Söhne"/>
              </a:rPr>
              <a:t>Memory Formation</a:t>
            </a:r>
            <a:r>
              <a:rPr lang="en-US" b="0" i="0" dirty="0">
                <a:solidFill>
                  <a:srgbClr val="374151"/>
                </a:solidFill>
                <a:effectLst/>
                <a:latin typeface="Söhne"/>
              </a:rPr>
              <a:t>: Emotions can enhance memory formation. Information that is emotionally charged or connected to personal experiences is more likely to be stored in long-term memory. Emotions create a "memory marker" that helps your brain remember and retrieve information later.</a:t>
            </a:r>
          </a:p>
          <a:p>
            <a:pPr algn="l">
              <a:buFont typeface="+mj-lt"/>
              <a:buAutoNum type="arabicPeriod"/>
            </a:pPr>
            <a:r>
              <a:rPr lang="en-US" b="1" i="0" dirty="0">
                <a:solidFill>
                  <a:srgbClr val="374151"/>
                </a:solidFill>
                <a:effectLst/>
                <a:latin typeface="Söhne"/>
              </a:rPr>
              <a:t>Motivation and Interest</a:t>
            </a:r>
            <a:r>
              <a:rPr lang="en-US" b="0" i="0" dirty="0">
                <a:solidFill>
                  <a:srgbClr val="374151"/>
                </a:solidFill>
                <a:effectLst/>
                <a:latin typeface="Söhne"/>
              </a:rPr>
              <a:t>: Positive emotions like curiosity, excitement, and interest can motivate you to learn. When you find a subject emotionally appealing, you're more likely to invest time and effort in understanding and retaining the material.</a:t>
            </a:r>
          </a:p>
          <a:p>
            <a:pPr algn="l">
              <a:buFont typeface="+mj-lt"/>
              <a:buAutoNum type="arabicPeriod"/>
            </a:pPr>
            <a:r>
              <a:rPr lang="en-US" b="1" i="0" dirty="0">
                <a:solidFill>
                  <a:srgbClr val="374151"/>
                </a:solidFill>
                <a:effectLst/>
                <a:latin typeface="Söhne"/>
              </a:rPr>
              <a:t>Emotional Context</a:t>
            </a:r>
            <a:r>
              <a:rPr lang="en-US" b="0" i="0" dirty="0">
                <a:solidFill>
                  <a:srgbClr val="374151"/>
                </a:solidFill>
                <a:effectLst/>
                <a:latin typeface="Söhne"/>
              </a:rPr>
              <a:t>: Emotions provide a context for learning. They help you connect new information to your existing knowledge and experiences, making it easier to understand and remember. For example, if you associate a certain word with a strong emotion, you're more likely to recall that word when needed.</a:t>
            </a:r>
          </a:p>
          <a:p>
            <a:pPr algn="l">
              <a:buFont typeface="+mj-lt"/>
              <a:buAutoNum type="arabicPeriod"/>
            </a:pPr>
            <a:r>
              <a:rPr lang="en-US" b="1" i="0" dirty="0">
                <a:solidFill>
                  <a:srgbClr val="374151"/>
                </a:solidFill>
                <a:effectLst/>
                <a:latin typeface="Söhne"/>
              </a:rPr>
              <a:t>Neurological Connections</a:t>
            </a:r>
            <a:r>
              <a:rPr lang="en-US" b="0" i="0" dirty="0">
                <a:solidFill>
                  <a:srgbClr val="374151"/>
                </a:solidFill>
                <a:effectLst/>
                <a:latin typeface="Söhne"/>
              </a:rPr>
              <a:t>: Emotions can stimulate the release of neurotransmitters such as dopamine, which can enhance the brain's ability to form new connections between neurons. These connections facilitate the transfer of information, making it easier for you to learn and remember new words.</a:t>
            </a:r>
          </a:p>
          <a:p>
            <a:pPr algn="l">
              <a:buFont typeface="+mj-lt"/>
              <a:buAutoNum type="arabicPeriod"/>
            </a:pPr>
            <a:r>
              <a:rPr lang="en-US" b="1" i="0" dirty="0">
                <a:solidFill>
                  <a:srgbClr val="374151"/>
                </a:solidFill>
                <a:effectLst/>
                <a:latin typeface="Söhne"/>
              </a:rPr>
              <a:t>Reduced Stress</a:t>
            </a:r>
            <a:r>
              <a:rPr lang="en-US" b="0" i="0" dirty="0">
                <a:solidFill>
                  <a:srgbClr val="374151"/>
                </a:solidFill>
                <a:effectLst/>
                <a:latin typeface="Söhne"/>
              </a:rPr>
              <a:t>: Positive emotions can reduce stress and anxiety, which are known to impede the learning process. When you're in a positive emotional state, your brain is more receptive to new information and is better equipped to process and remember it.</a:t>
            </a:r>
          </a:p>
          <a:p>
            <a:pPr algn="l">
              <a:buFont typeface="+mj-lt"/>
              <a:buAutoNum type="arabicPeriod"/>
            </a:pPr>
            <a:r>
              <a:rPr lang="en-US" b="1" i="0" dirty="0">
                <a:solidFill>
                  <a:srgbClr val="374151"/>
                </a:solidFill>
                <a:effectLst/>
                <a:latin typeface="Söhne"/>
              </a:rPr>
              <a:t>Application and Real-World Use</a:t>
            </a:r>
            <a:r>
              <a:rPr lang="en-US" b="0" i="0" dirty="0">
                <a:solidFill>
                  <a:srgbClr val="374151"/>
                </a:solidFill>
                <a:effectLst/>
                <a:latin typeface="Söhne"/>
              </a:rPr>
              <a:t>: Emotions can help you understand the practical applications of the words you're learning. Connecting words to real-life scenarios and emotions can make them more meaningful and easier to remember in context.</a:t>
            </a:r>
          </a:p>
          <a:p>
            <a:pPr algn="l">
              <a:buFont typeface="+mj-lt"/>
              <a:buAutoNum type="arabicPeriod"/>
            </a:pPr>
            <a:r>
              <a:rPr lang="en-US" b="1" i="0" dirty="0">
                <a:solidFill>
                  <a:srgbClr val="374151"/>
                </a:solidFill>
                <a:effectLst/>
                <a:latin typeface="Söhne"/>
              </a:rPr>
              <a:t>Personalization</a:t>
            </a:r>
            <a:r>
              <a:rPr lang="en-US" b="0" i="0" dirty="0">
                <a:solidFill>
                  <a:srgbClr val="374151"/>
                </a:solidFill>
                <a:effectLst/>
                <a:latin typeface="Söhne"/>
              </a:rPr>
              <a:t>: Emotions personalize the learning experience. When you relate emotionally to the material, it becomes a part of your own story and identity, increasing the likelihood of long-term retention.</a:t>
            </a:r>
          </a:p>
          <a:p>
            <a:pPr algn="l">
              <a:buFont typeface="+mj-lt"/>
              <a:buAutoNum type="arabicPeriod"/>
            </a:pPr>
            <a:r>
              <a:rPr lang="en-US" b="1" i="0" dirty="0">
                <a:solidFill>
                  <a:srgbClr val="374151"/>
                </a:solidFill>
                <a:effectLst/>
                <a:latin typeface="Söhne"/>
              </a:rPr>
              <a:t>Creativity and Critical Thinking</a:t>
            </a:r>
            <a:r>
              <a:rPr lang="en-US" b="0" i="0" dirty="0">
                <a:solidFill>
                  <a:srgbClr val="374151"/>
                </a:solidFill>
                <a:effectLst/>
                <a:latin typeface="Söhne"/>
              </a:rPr>
              <a:t>: Emotions can enhance your creative thinking and critical analysis skills. An emotionally engaged mind is more likely to explore different perspectives, ask questions, and make connections between concepts.</a:t>
            </a:r>
          </a:p>
          <a:p>
            <a:pPr algn="l">
              <a:buFont typeface="+mj-lt"/>
              <a:buAutoNum type="arabicPeriod"/>
            </a:pPr>
            <a:r>
              <a:rPr lang="en-US" b="1" i="0" dirty="0">
                <a:solidFill>
                  <a:srgbClr val="374151"/>
                </a:solidFill>
                <a:effectLst/>
                <a:latin typeface="Söhne"/>
              </a:rPr>
              <a:t>Social Learning</a:t>
            </a:r>
            <a:r>
              <a:rPr lang="en-US" b="0" i="0" dirty="0">
                <a:solidFill>
                  <a:srgbClr val="374151"/>
                </a:solidFill>
                <a:effectLst/>
                <a:latin typeface="Söhne"/>
              </a:rPr>
              <a:t>: Emotions play a crucial role in social interactions. Learning often involves communication and sharing, and emotions can help you connect with others, leading to discussions, debates, and a deeper understanding of the words you're learning.</a:t>
            </a:r>
          </a:p>
          <a:p>
            <a:pPr algn="l"/>
            <a:r>
              <a:rPr lang="en-US" b="0" i="0" dirty="0">
                <a:solidFill>
                  <a:srgbClr val="374151"/>
                </a:solidFill>
                <a:effectLst/>
                <a:latin typeface="Söhne"/>
              </a:rPr>
              <a:t>In essence, emotions serve as a bridge between cognitive processes and personal experiences, helping to make learning more effective, enjoyable, and memorable. Even when dealing with a relatively small number of words, the emotional context can significantly impact your ability to learn and retain them.</a:t>
            </a:r>
          </a:p>
          <a:p>
            <a:endParaRPr lang="en-US" dirty="0"/>
          </a:p>
        </p:txBody>
      </p:sp>
      <p:sp>
        <p:nvSpPr>
          <p:cNvPr id="4" name="Slide Number Placeholder 3"/>
          <p:cNvSpPr>
            <a:spLocks noGrp="1"/>
          </p:cNvSpPr>
          <p:nvPr>
            <p:ph type="sldNum" sz="quarter" idx="5"/>
          </p:nvPr>
        </p:nvSpPr>
        <p:spPr/>
        <p:txBody>
          <a:bodyPr lIns="94275" tIns="47137" rIns="94275" bIns="47137"/>
          <a:lstStyle/>
          <a:p>
            <a:pPr algn="r" defTabSz="471373">
              <a:defRPr/>
            </a:pPr>
            <a:fld id="{53B2DD59-D21F-4F7C-86AE-C3A72B1DB821}" type="slidenum">
              <a:rPr lang="en-US" sz="1200">
                <a:solidFill>
                  <a:prstClr val="black"/>
                </a:solidFill>
                <a:latin typeface="Calibri" panose="020F0502020204030204"/>
              </a:rPr>
              <a:pPr algn="r" defTabSz="471373">
                <a:defRPr/>
              </a:pPr>
              <a:t>14</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411928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94275" tIns="47137" rIns="94275" bIns="47137"/>
          <a:lstStyle/>
          <a:p>
            <a:pPr algn="r" defTabSz="471373">
              <a:defRPr/>
            </a:pPr>
            <a:fld id="{583E1A76-4BC8-430F-A078-BBFC3D7EDE96}" type="slidenum">
              <a:rPr lang="en-US" sz="1200">
                <a:solidFill>
                  <a:prstClr val="black"/>
                </a:solidFill>
                <a:latin typeface="Calibri" panose="020F0502020204030204"/>
              </a:rPr>
              <a:pPr algn="r" defTabSz="471373">
                <a:defRPr/>
              </a:pPr>
              <a:t>17</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972652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Meta-Moment teaches both children and adults to prolong the space between that trigger that we all have and our reaction or our healthy response. And it's a process during an interaction that helps people first recognize a shift that just occurred. You are activated with a strong emotion, caught off guard, or have an impulse to say or do something you might regret. You feel a shift in your thinking or body or both.</a:t>
            </a:r>
          </a:p>
          <a:p>
            <a:r>
              <a:rPr lang="en-US" dirty="0"/>
              <a:t> </a:t>
            </a:r>
          </a:p>
          <a:p>
            <a:r>
              <a:rPr lang="en-US" dirty="0"/>
              <a:t>The second piece of the Meta-Moment says let's pause. Let's not react; let's take that breath; let's build that space. </a:t>
            </a:r>
          </a:p>
          <a:p>
            <a:r>
              <a:rPr lang="en-US" dirty="0"/>
              <a:t> </a:t>
            </a:r>
          </a:p>
          <a:p>
            <a:r>
              <a:rPr lang="en-US" dirty="0"/>
              <a:t>The third part of the Meta-Moment is called your best self. Think of adjectives or an image that helps your best self appear in vivid detail, or look at an object that reminds you. You might also think about your reputation: How do you want to be seen, talked about, and experienced? What would you do if someone you respect were watching you? And what they have found in their research is that when you can teach children and adults to think about their best self - meaning I am a teacher who is caring and compassionate; I am a parent who is loving and kind - that activation of your best self helps you to choose more effective strategies… </a:t>
            </a:r>
          </a:p>
          <a:p>
            <a:r>
              <a:rPr lang="en-US" dirty="0"/>
              <a:t> </a:t>
            </a:r>
          </a:p>
          <a:p>
            <a:r>
              <a:rPr lang="en-US" dirty="0"/>
              <a:t>…to then move to step 4, which is the regulation of emotion or strategizing. That instead of using negative self-talk, you use positive self-talk. Instead of blaming you'll start reframing. Instead of yelling and screaming, you'll do problem solving. </a:t>
            </a:r>
          </a:p>
          <a:p>
            <a:r>
              <a:rPr lang="en-US" dirty="0"/>
              <a:t> </a:t>
            </a:r>
          </a:p>
          <a:p>
            <a:r>
              <a:rPr lang="en-US" dirty="0"/>
              <a:t>The goal is that successful interaction in that process. So it's this process to really help people manage emotions more effectively and build relationships as opposed to destroy them.</a:t>
            </a:r>
          </a:p>
        </p:txBody>
      </p:sp>
      <p:sp>
        <p:nvSpPr>
          <p:cNvPr id="4" name="Slide Number Placeholder 3"/>
          <p:cNvSpPr>
            <a:spLocks noGrp="1"/>
          </p:cNvSpPr>
          <p:nvPr>
            <p:ph type="sldNum" sz="quarter" idx="5"/>
          </p:nvPr>
        </p:nvSpPr>
        <p:spPr/>
        <p:txBody>
          <a:bodyPr lIns="94275" tIns="47137" rIns="94275" bIns="47137"/>
          <a:lstStyle/>
          <a:p>
            <a:pPr algn="r" defTabSz="471373">
              <a:defRPr/>
            </a:pPr>
            <a:fld id="{53B2DD59-D21F-4F7C-86AE-C3A72B1DB821}" type="slidenum">
              <a:rPr lang="en-US" sz="1200">
                <a:solidFill>
                  <a:prstClr val="black"/>
                </a:solidFill>
                <a:latin typeface="Calibri" panose="020F0502020204030204"/>
              </a:rPr>
              <a:pPr algn="r" defTabSz="471373">
                <a:defRPr/>
              </a:pPr>
              <a:t>19</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94632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Open Sans" panose="020B0606030504020204" pitchFamily="34" charset="0"/>
              </a:rPr>
              <a:t>Cortisol is a steroid hormone that is produced by your 2 </a:t>
            </a:r>
            <a:r>
              <a:rPr lang="en-US" b="0" i="0" u="sng" dirty="0">
                <a:solidFill>
                  <a:srgbClr val="1E4759"/>
                </a:solidFill>
                <a:effectLst/>
                <a:latin typeface="Open Sans" panose="020B0606030504020204" pitchFamily="34" charset="0"/>
                <a:hlinkClick r:id="rId3"/>
              </a:rPr>
              <a:t>adrenal glands</a:t>
            </a:r>
            <a:r>
              <a:rPr lang="en-US" b="0" i="0" dirty="0">
                <a:solidFill>
                  <a:srgbClr val="333333"/>
                </a:solidFill>
                <a:effectLst/>
                <a:latin typeface="Open Sans" panose="020B0606030504020204" pitchFamily="34" charset="0"/>
              </a:rPr>
              <a:t>, which sit on top of each kidney. When you are stressed, increased cortisol is released into your bloodstream. Having the right cortisol balance is essential for your health, and producing too much or too little cortisol can cause health problems.</a:t>
            </a:r>
          </a:p>
          <a:p>
            <a:pPr algn="l"/>
            <a:r>
              <a:rPr lang="en-US" b="0" i="0" dirty="0">
                <a:solidFill>
                  <a:srgbClr val="333333"/>
                </a:solidFill>
                <a:effectLst/>
                <a:latin typeface="Open Sans" panose="020B0606030504020204" pitchFamily="34" charset="0"/>
              </a:rPr>
              <a:t>Cortisol has many important functions, acting on many different parts of your body. It can help:</a:t>
            </a:r>
          </a:p>
          <a:p>
            <a:pPr algn="l">
              <a:buFont typeface="Arial" panose="020B0604020202020204" pitchFamily="34" charset="0"/>
              <a:buChar char="•"/>
            </a:pPr>
            <a:r>
              <a:rPr lang="en-US" b="0" i="0" dirty="0">
                <a:solidFill>
                  <a:srgbClr val="333333"/>
                </a:solidFill>
                <a:effectLst/>
                <a:latin typeface="Open Sans" panose="020B0606030504020204" pitchFamily="34" charset="0"/>
              </a:rPr>
              <a:t>your body respond to stress or danger</a:t>
            </a:r>
          </a:p>
          <a:p>
            <a:pPr algn="l">
              <a:buFont typeface="Arial" panose="020B0604020202020204" pitchFamily="34" charset="0"/>
              <a:buChar char="•"/>
            </a:pPr>
            <a:r>
              <a:rPr lang="en-US" b="0" i="0" dirty="0">
                <a:solidFill>
                  <a:srgbClr val="333333"/>
                </a:solidFill>
                <a:effectLst/>
                <a:latin typeface="Open Sans" panose="020B0606030504020204" pitchFamily="34" charset="0"/>
              </a:rPr>
              <a:t>increase your body’s </a:t>
            </a:r>
            <a:r>
              <a:rPr lang="en-US" b="0" i="0" u="sng" dirty="0">
                <a:solidFill>
                  <a:srgbClr val="1E4759"/>
                </a:solidFill>
                <a:effectLst/>
                <a:latin typeface="Open Sans" panose="020B0606030504020204" pitchFamily="34" charset="0"/>
                <a:hlinkClick r:id="rId4"/>
              </a:rPr>
              <a:t>metabolism</a:t>
            </a:r>
            <a:r>
              <a:rPr lang="en-US" b="0" i="0" dirty="0">
                <a:solidFill>
                  <a:srgbClr val="333333"/>
                </a:solidFill>
                <a:effectLst/>
                <a:latin typeface="Open Sans" panose="020B0606030504020204" pitchFamily="34" charset="0"/>
              </a:rPr>
              <a:t> of glucose</a:t>
            </a:r>
          </a:p>
          <a:p>
            <a:pPr algn="l">
              <a:buFont typeface="Arial" panose="020B0604020202020204" pitchFamily="34" charset="0"/>
              <a:buChar char="•"/>
            </a:pPr>
            <a:r>
              <a:rPr lang="en-US" b="0" i="0" dirty="0">
                <a:solidFill>
                  <a:srgbClr val="333333"/>
                </a:solidFill>
                <a:effectLst/>
                <a:latin typeface="Open Sans" panose="020B0606030504020204" pitchFamily="34" charset="0"/>
              </a:rPr>
              <a:t>control your </a:t>
            </a:r>
            <a:r>
              <a:rPr lang="en-US" b="0" i="0" u="sng" dirty="0">
                <a:solidFill>
                  <a:srgbClr val="1E4759"/>
                </a:solidFill>
                <a:effectLst/>
                <a:latin typeface="Open Sans" panose="020B0606030504020204" pitchFamily="34" charset="0"/>
                <a:hlinkClick r:id="rId5"/>
              </a:rPr>
              <a:t>blood pressure</a:t>
            </a:r>
            <a:endParaRPr lang="en-US" b="0" i="0" dirty="0">
              <a:solidFill>
                <a:srgbClr val="333333"/>
              </a:solidFill>
              <a:effectLst/>
              <a:latin typeface="Open Sans" panose="020B0606030504020204" pitchFamily="34" charset="0"/>
            </a:endParaRPr>
          </a:p>
          <a:p>
            <a:pPr algn="l">
              <a:buFont typeface="Arial" panose="020B0604020202020204" pitchFamily="34" charset="0"/>
              <a:buChar char="•"/>
            </a:pPr>
            <a:r>
              <a:rPr lang="en-US" b="0" i="0" dirty="0">
                <a:solidFill>
                  <a:srgbClr val="333333"/>
                </a:solidFill>
                <a:effectLst/>
                <a:latin typeface="Open Sans" panose="020B0606030504020204" pitchFamily="34" charset="0"/>
              </a:rPr>
              <a:t>reduce inflammation</a:t>
            </a:r>
          </a:p>
          <a:p>
            <a:pPr algn="l"/>
            <a:r>
              <a:rPr lang="en-US" b="0" i="0" dirty="0">
                <a:solidFill>
                  <a:srgbClr val="333333"/>
                </a:solidFill>
                <a:effectLst/>
                <a:latin typeface="Open Sans" panose="020B0606030504020204" pitchFamily="34" charset="0"/>
              </a:rPr>
              <a:t>Cortisol is also needed for the ‘fight or flight’ response, which is your healthy, natural response to perceived threats. The amount of cortisol produced is controlled by your body to ensure the balance is correct.</a:t>
            </a:r>
          </a:p>
          <a:p>
            <a:pPr algn="l"/>
            <a:endParaRPr lang="en-US" b="0" i="0" dirty="0">
              <a:solidFill>
                <a:srgbClr val="333333"/>
              </a:solidFill>
              <a:effectLst/>
              <a:latin typeface="Open Sans" panose="020B0606030504020204" pitchFamily="34" charset="0"/>
            </a:endParaRPr>
          </a:p>
          <a:p>
            <a:pPr marL="176765" indent="-176765">
              <a:buFont typeface="Arial" panose="020B0604020202020204" pitchFamily="34" charset="0"/>
              <a:buChar char="•"/>
            </a:pPr>
            <a:r>
              <a:rPr lang="en-US" b="0" i="0" dirty="0">
                <a:solidFill>
                  <a:srgbClr val="212121"/>
                </a:solidFill>
                <a:effectLst/>
                <a:latin typeface="Cambria" panose="02040503050406030204" pitchFamily="18" charset="0"/>
              </a:rPr>
              <a:t>HPA: hypothalamic-pituitary-adrenal</a:t>
            </a:r>
          </a:p>
          <a:p>
            <a:pPr marL="176765" indent="-176765">
              <a:buFont typeface="Arial" panose="020B0604020202020204" pitchFamily="34" charset="0"/>
              <a:buChar char="•"/>
            </a:pPr>
            <a:r>
              <a:rPr lang="en-US" b="0" i="0" dirty="0">
                <a:solidFill>
                  <a:srgbClr val="212121"/>
                </a:solidFill>
                <a:effectLst/>
                <a:latin typeface="Cambria" panose="02040503050406030204" pitchFamily="18" charset="0"/>
              </a:rPr>
              <a:t>Oxytocin exerts stress-buffering effects to inhibit the stress-induced HPA activity and decrease cortisol levels. When cortisol stress responses and the protective stress-buffering effects of oxytocin reach a balance, homeostasis is preserved.</a:t>
            </a:r>
          </a:p>
          <a:p>
            <a:pPr marL="176765" indent="-176765">
              <a:buFont typeface="Arial" panose="020B0604020202020204" pitchFamily="34" charset="0"/>
              <a:buChar char="•"/>
            </a:pPr>
            <a:r>
              <a:rPr lang="en-US" b="0" i="0" dirty="0">
                <a:solidFill>
                  <a:srgbClr val="212121"/>
                </a:solidFill>
                <a:effectLst/>
                <a:latin typeface="Cambria" panose="02040503050406030204" pitchFamily="18" charset="0"/>
              </a:rPr>
              <a:t>The mutual regulation between these two systems would thus be considered as a sign of resilience to stress</a:t>
            </a:r>
          </a:p>
          <a:p>
            <a:pPr marL="176765" indent="-176765">
              <a:buFont typeface="Arial" panose="020B0604020202020204" pitchFamily="34" charset="0"/>
              <a:buChar char="•"/>
            </a:pPr>
            <a:endParaRPr lang="en-US" b="0" i="0" dirty="0">
              <a:solidFill>
                <a:srgbClr val="212121"/>
              </a:solidFill>
              <a:effectLst/>
              <a:latin typeface="Cambria" panose="02040503050406030204" pitchFamily="18" charset="0"/>
            </a:endParaRPr>
          </a:p>
          <a:p>
            <a:pPr algn="l"/>
            <a:r>
              <a:rPr lang="en-US" b="0" i="0" dirty="0">
                <a:effectLst/>
                <a:latin typeface="Libre Franklin" panose="020B0604020202020204" pitchFamily="2" charset="0"/>
              </a:rPr>
              <a:t>How are oxytocin levels controlled?</a:t>
            </a:r>
          </a:p>
          <a:p>
            <a:pPr marL="176765" indent="-176765">
              <a:buFont typeface="Arial" panose="020B0604020202020204" pitchFamily="34" charset="0"/>
              <a:buChar char="•"/>
            </a:pPr>
            <a:r>
              <a:rPr lang="en-US" b="0" i="0" dirty="0">
                <a:solidFill>
                  <a:srgbClr val="1E1E1E"/>
                </a:solidFill>
                <a:effectLst/>
                <a:latin typeface="Roboto Slab" panose="020B0604020202020204" pitchFamily="2" charset="0"/>
              </a:rPr>
              <a:t>Oxytocin production and secretion is controlled </a:t>
            </a:r>
            <a:r>
              <a:rPr lang="en-US" b="0" i="1" dirty="0">
                <a:solidFill>
                  <a:srgbClr val="1E1E1E"/>
                </a:solidFill>
                <a:effectLst/>
                <a:latin typeface="Libre Franklin" panose="020B0604020202020204" pitchFamily="2" charset="0"/>
              </a:rPr>
              <a:t>via</a:t>
            </a:r>
            <a:r>
              <a:rPr lang="en-US" b="0" i="0" dirty="0">
                <a:solidFill>
                  <a:srgbClr val="1E1E1E"/>
                </a:solidFill>
                <a:effectLst/>
                <a:latin typeface="Roboto Slab" panose="020B0604020202020204" pitchFamily="2" charset="0"/>
              </a:rPr>
              <a:t> a positive feedback loop. This means the hormone causes an action that stimulates more of its own release.</a:t>
            </a:r>
          </a:p>
          <a:p>
            <a:pPr marL="176765" indent="-176765">
              <a:buFont typeface="Arial" panose="020B0604020202020204" pitchFamily="34" charset="0"/>
              <a:buChar char="•"/>
            </a:pPr>
            <a:r>
              <a:rPr lang="en-US" b="0" i="0" dirty="0">
                <a:solidFill>
                  <a:srgbClr val="1E1E1E"/>
                </a:solidFill>
                <a:effectLst/>
                <a:latin typeface="Roboto Slab" panose="020B0604020202020204" pitchFamily="2" charset="0"/>
              </a:rPr>
              <a:t>A promising way to boost oxytocin naturally is with exercise. </a:t>
            </a:r>
          </a:p>
          <a:p>
            <a:pPr marL="176765" indent="-176765">
              <a:buFont typeface="Arial" panose="020B0604020202020204" pitchFamily="34" charset="0"/>
              <a:buChar char="•"/>
            </a:pPr>
            <a:r>
              <a:rPr lang="en-US" b="0" i="0" dirty="0">
                <a:solidFill>
                  <a:srgbClr val="1E1E1E"/>
                </a:solidFill>
                <a:effectLst/>
                <a:latin typeface="Roboto Slab" panose="020B0604020202020204" pitchFamily="2" charset="0"/>
              </a:rPr>
              <a:t>Music also seems to have the ability to increase oxytocin levels, especially when people sing in a group, which adds the element of bonding.</a:t>
            </a:r>
          </a:p>
          <a:p>
            <a:pPr marL="176765" indent="-176765">
              <a:buFont typeface="Arial" panose="020B0604020202020204" pitchFamily="34" charset="0"/>
              <a:buChar char="•"/>
            </a:pPr>
            <a:r>
              <a:rPr lang="en-US" b="0" i="0" dirty="0">
                <a:solidFill>
                  <a:srgbClr val="1E1E1E"/>
                </a:solidFill>
                <a:effectLst/>
                <a:latin typeface="Roboto Slab" panose="020B0604020202020204" pitchFamily="2" charset="0"/>
              </a:rPr>
              <a:t>Just the simple act of touch seems boost oxytocin release. Giving someone a massage, cuddling, making love, or giving someone a hug leads to higher levels of this hormone and a greater sense of well-being.</a:t>
            </a:r>
          </a:p>
          <a:p>
            <a:pPr algn="l"/>
            <a:endParaRPr lang="en-US" b="0" i="0" dirty="0">
              <a:solidFill>
                <a:srgbClr val="1E1E1E"/>
              </a:solidFill>
              <a:effectLst/>
              <a:latin typeface="Roboto Slab" panose="020B0604020202020204" pitchFamily="2" charset="0"/>
            </a:endParaRPr>
          </a:p>
          <a:p>
            <a:pPr algn="l"/>
            <a:r>
              <a:rPr lang="en-US" b="0" i="0" u="none" strike="noStrike" dirty="0">
                <a:solidFill>
                  <a:srgbClr val="332A83"/>
                </a:solidFill>
                <a:effectLst/>
                <a:latin typeface="GT America Standard"/>
                <a:cs typeface="Assistant" panose="020B0604020202020204" pitchFamily="2" charset="-79"/>
              </a:rPr>
              <a:t>What are the Differences Between Cortisol and Adrenaline?</a:t>
            </a:r>
          </a:p>
          <a:p>
            <a:pPr algn="l"/>
            <a:r>
              <a:rPr lang="en-US" b="0" i="0" dirty="0">
                <a:solidFill>
                  <a:srgbClr val="000000"/>
                </a:solidFill>
                <a:effectLst/>
                <a:latin typeface="GT America Standard"/>
                <a:cs typeface="Assistant" panose="020B0604020202020204" pitchFamily="2" charset="-79"/>
              </a:rPr>
              <a:t>Cortisol vs adrenaline - they both play important roles in your body. The fundamental differences between cortisol and adrenaline are the stimuli that promote the release of these hormones, the effect on the body, and the role they play in your overall health and well-being.</a:t>
            </a:r>
          </a:p>
          <a:p>
            <a:pPr algn="l"/>
            <a:r>
              <a:rPr lang="en-US" b="0" i="0" dirty="0">
                <a:solidFill>
                  <a:srgbClr val="000000"/>
                </a:solidFill>
                <a:effectLst/>
                <a:latin typeface="GT America Standard"/>
                <a:cs typeface="Assistant" panose="020B0604020202020204" pitchFamily="2" charset="-79"/>
              </a:rPr>
              <a:t>When working properly, cortisol starts the day off higher, and then levels come down as the sun goes down, to prepare for sleep.</a:t>
            </a:r>
          </a:p>
          <a:p>
            <a:pPr algn="l"/>
            <a:r>
              <a:rPr lang="en-US" b="0" i="0" dirty="0">
                <a:solidFill>
                  <a:srgbClr val="000000"/>
                </a:solidFill>
                <a:effectLst/>
                <a:latin typeface="GT America Standard"/>
                <a:cs typeface="Assistant" panose="020B0604020202020204" pitchFamily="2" charset="-79"/>
              </a:rPr>
              <a:t>It is also released during stressful and anxiety inducing events and periods in your life to help you deal with what is happening in the moment.</a:t>
            </a:r>
          </a:p>
          <a:p>
            <a:pPr algn="l"/>
            <a:r>
              <a:rPr lang="en-US" b="0" i="0" dirty="0">
                <a:solidFill>
                  <a:srgbClr val="000000"/>
                </a:solidFill>
                <a:effectLst/>
                <a:latin typeface="GT America Standard"/>
                <a:cs typeface="Assistant" panose="020B0604020202020204" pitchFamily="2" charset="-79"/>
              </a:rPr>
              <a:t>Adrenaline, in contrast, is released during dangerous or exciting moments and creates the right environment for you to either fight or flee from danger. Think of adrenaline as your emergency hormone. It helps you to get out of sticky situations but isn’t necessary for daily health and functions.</a:t>
            </a:r>
          </a:p>
          <a:p>
            <a:pPr algn="l"/>
            <a:r>
              <a:rPr lang="en-US" b="0" i="0" dirty="0">
                <a:solidFill>
                  <a:srgbClr val="000000"/>
                </a:solidFill>
                <a:effectLst/>
                <a:latin typeface="GT America Standard"/>
                <a:cs typeface="Assistant" panose="020B0604020202020204" pitchFamily="2" charset="-79"/>
              </a:rPr>
              <a:t>Because adrenaline and cortisol both respond to forms of stress and can have overlapping effects, it is possible to confuse the experience of high cortisol with adrenaline. The key point to remember is that adrenaline is released as a last resort to deal with a dangerous situation. If you are not in danger or excited, then you’re likely experiencing high cortisol.</a:t>
            </a:r>
            <a:br>
              <a:rPr lang="en-US" dirty="0"/>
            </a:br>
            <a:endParaRPr lang="en-US" b="0" i="0" dirty="0">
              <a:solidFill>
                <a:srgbClr val="333333"/>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lIns="94275" tIns="47137" rIns="94275" bIns="47137"/>
          <a:lstStyle/>
          <a:p>
            <a:pPr algn="r" defTabSz="942746">
              <a:defRPr/>
            </a:pPr>
            <a:fld id="{ED781A0D-3A8D-4F34-8452-9FAAD1D47BF8}" type="slidenum">
              <a:rPr lang="en-US" sz="1200">
                <a:solidFill>
                  <a:prstClr val="black"/>
                </a:solidFill>
                <a:latin typeface="Calibri"/>
              </a:rPr>
              <a:pPr algn="r" defTabSz="942746">
                <a:defRPr/>
              </a:pPr>
              <a:t>25</a:t>
            </a:fld>
            <a:endParaRPr lang="en-US" sz="1200">
              <a:solidFill>
                <a:prstClr val="black"/>
              </a:solidFill>
              <a:latin typeface="Calibri"/>
            </a:endParaRPr>
          </a:p>
        </p:txBody>
      </p:sp>
    </p:spTree>
    <p:extLst>
      <p:ext uri="{BB962C8B-B14F-4D97-AF65-F5344CB8AC3E}">
        <p14:creationId xmlns:p14="http://schemas.microsoft.com/office/powerpoint/2010/main" val="4016898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Open Sans" panose="020B0606030504020204" pitchFamily="34" charset="0"/>
              </a:rPr>
              <a:t>Cortisol is a steroid hormone that is produced by your 2 </a:t>
            </a:r>
            <a:r>
              <a:rPr lang="en-US" b="0" i="0" u="sng" dirty="0">
                <a:solidFill>
                  <a:srgbClr val="1E4759"/>
                </a:solidFill>
                <a:effectLst/>
                <a:latin typeface="Open Sans" panose="020B0606030504020204" pitchFamily="34" charset="0"/>
                <a:hlinkClick r:id="rId3"/>
              </a:rPr>
              <a:t>adrenal glands</a:t>
            </a:r>
            <a:r>
              <a:rPr lang="en-US" b="0" i="0" dirty="0">
                <a:solidFill>
                  <a:srgbClr val="333333"/>
                </a:solidFill>
                <a:effectLst/>
                <a:latin typeface="Open Sans" panose="020B0606030504020204" pitchFamily="34" charset="0"/>
              </a:rPr>
              <a:t>, which sit on top of each kidney. When you are stressed, increased cortisol is released into your bloodstream. Having the right cortisol balance is essential for your health, and producing too much or too little cortisol can cause health problems.</a:t>
            </a:r>
          </a:p>
          <a:p>
            <a:pPr algn="l"/>
            <a:r>
              <a:rPr lang="en-US" b="0" i="0" dirty="0">
                <a:solidFill>
                  <a:srgbClr val="333333"/>
                </a:solidFill>
                <a:effectLst/>
                <a:latin typeface="Open Sans" panose="020B0606030504020204" pitchFamily="34" charset="0"/>
              </a:rPr>
              <a:t>Cortisol has many important functions, acting on many different parts of your body. It can help:</a:t>
            </a:r>
          </a:p>
          <a:p>
            <a:pPr algn="l">
              <a:buFont typeface="Arial" panose="020B0604020202020204" pitchFamily="34" charset="0"/>
              <a:buChar char="•"/>
            </a:pPr>
            <a:r>
              <a:rPr lang="en-US" b="0" i="0" dirty="0">
                <a:solidFill>
                  <a:srgbClr val="333333"/>
                </a:solidFill>
                <a:effectLst/>
                <a:latin typeface="Open Sans" panose="020B0606030504020204" pitchFamily="34" charset="0"/>
              </a:rPr>
              <a:t>your body respond to stress or danger</a:t>
            </a:r>
          </a:p>
          <a:p>
            <a:pPr algn="l">
              <a:buFont typeface="Arial" panose="020B0604020202020204" pitchFamily="34" charset="0"/>
              <a:buChar char="•"/>
            </a:pPr>
            <a:r>
              <a:rPr lang="en-US" b="0" i="0" dirty="0">
                <a:solidFill>
                  <a:srgbClr val="333333"/>
                </a:solidFill>
                <a:effectLst/>
                <a:latin typeface="Open Sans" panose="020B0606030504020204" pitchFamily="34" charset="0"/>
              </a:rPr>
              <a:t>increase your body’s </a:t>
            </a:r>
            <a:r>
              <a:rPr lang="en-US" b="0" i="0" u="sng" dirty="0">
                <a:solidFill>
                  <a:srgbClr val="1E4759"/>
                </a:solidFill>
                <a:effectLst/>
                <a:latin typeface="Open Sans" panose="020B0606030504020204" pitchFamily="34" charset="0"/>
                <a:hlinkClick r:id="rId4"/>
              </a:rPr>
              <a:t>metabolism</a:t>
            </a:r>
            <a:r>
              <a:rPr lang="en-US" b="0" i="0" dirty="0">
                <a:solidFill>
                  <a:srgbClr val="333333"/>
                </a:solidFill>
                <a:effectLst/>
                <a:latin typeface="Open Sans" panose="020B0606030504020204" pitchFamily="34" charset="0"/>
              </a:rPr>
              <a:t> of glucose</a:t>
            </a:r>
          </a:p>
          <a:p>
            <a:pPr algn="l">
              <a:buFont typeface="Arial" panose="020B0604020202020204" pitchFamily="34" charset="0"/>
              <a:buChar char="•"/>
            </a:pPr>
            <a:r>
              <a:rPr lang="en-US" b="0" i="0" dirty="0">
                <a:solidFill>
                  <a:srgbClr val="333333"/>
                </a:solidFill>
                <a:effectLst/>
                <a:latin typeface="Open Sans" panose="020B0606030504020204" pitchFamily="34" charset="0"/>
              </a:rPr>
              <a:t>control your </a:t>
            </a:r>
            <a:r>
              <a:rPr lang="en-US" b="0" i="0" u="sng" dirty="0">
                <a:solidFill>
                  <a:srgbClr val="1E4759"/>
                </a:solidFill>
                <a:effectLst/>
                <a:latin typeface="Open Sans" panose="020B0606030504020204" pitchFamily="34" charset="0"/>
                <a:hlinkClick r:id="rId5"/>
              </a:rPr>
              <a:t>blood pressure</a:t>
            </a:r>
            <a:endParaRPr lang="en-US" b="0" i="0" dirty="0">
              <a:solidFill>
                <a:srgbClr val="333333"/>
              </a:solidFill>
              <a:effectLst/>
              <a:latin typeface="Open Sans" panose="020B0606030504020204" pitchFamily="34" charset="0"/>
            </a:endParaRPr>
          </a:p>
          <a:p>
            <a:pPr algn="l">
              <a:buFont typeface="Arial" panose="020B0604020202020204" pitchFamily="34" charset="0"/>
              <a:buChar char="•"/>
            </a:pPr>
            <a:r>
              <a:rPr lang="en-US" b="0" i="0" dirty="0">
                <a:solidFill>
                  <a:srgbClr val="333333"/>
                </a:solidFill>
                <a:effectLst/>
                <a:latin typeface="Open Sans" panose="020B0606030504020204" pitchFamily="34" charset="0"/>
              </a:rPr>
              <a:t>reduce inflammation</a:t>
            </a:r>
          </a:p>
          <a:p>
            <a:pPr algn="l"/>
            <a:r>
              <a:rPr lang="en-US" b="0" i="0" dirty="0">
                <a:solidFill>
                  <a:srgbClr val="333333"/>
                </a:solidFill>
                <a:effectLst/>
                <a:latin typeface="Open Sans" panose="020B0606030504020204" pitchFamily="34" charset="0"/>
              </a:rPr>
              <a:t>Cortisol is also needed for the ‘fight or flight’ response, which is your healthy, natural response to perceived threats. The amount of cortisol produced is controlled by your body to ensure the balance is correct.</a:t>
            </a:r>
          </a:p>
          <a:p>
            <a:pPr algn="l"/>
            <a:endParaRPr lang="en-US" b="0" i="0" dirty="0">
              <a:solidFill>
                <a:srgbClr val="333333"/>
              </a:solidFill>
              <a:effectLst/>
              <a:latin typeface="Open Sans" panose="020B0606030504020204" pitchFamily="34" charset="0"/>
            </a:endParaRPr>
          </a:p>
          <a:p>
            <a:pPr marL="176765" indent="-176765">
              <a:buFont typeface="Arial" panose="020B0604020202020204" pitchFamily="34" charset="0"/>
              <a:buChar char="•"/>
            </a:pPr>
            <a:r>
              <a:rPr lang="en-US" b="0" i="0" dirty="0">
                <a:solidFill>
                  <a:srgbClr val="212121"/>
                </a:solidFill>
                <a:effectLst/>
                <a:latin typeface="Cambria" panose="02040503050406030204" pitchFamily="18" charset="0"/>
              </a:rPr>
              <a:t>HPA: hypothalamic-pituitary-adrenal</a:t>
            </a:r>
          </a:p>
          <a:p>
            <a:pPr marL="176765" indent="-176765">
              <a:buFont typeface="Arial" panose="020B0604020202020204" pitchFamily="34" charset="0"/>
              <a:buChar char="•"/>
            </a:pPr>
            <a:r>
              <a:rPr lang="en-US" b="0" i="0" dirty="0">
                <a:solidFill>
                  <a:srgbClr val="212121"/>
                </a:solidFill>
                <a:effectLst/>
                <a:latin typeface="Cambria" panose="02040503050406030204" pitchFamily="18" charset="0"/>
              </a:rPr>
              <a:t>Oxytocin exerts stress-buffering effects to inhibit the stress-induced HPA activity and decrease cortisol levels. When cortisol stress responses and the protective stress-buffering effects of oxytocin reach a balance, homeostasis is preserved.</a:t>
            </a:r>
          </a:p>
          <a:p>
            <a:pPr marL="176765" indent="-176765">
              <a:buFont typeface="Arial" panose="020B0604020202020204" pitchFamily="34" charset="0"/>
              <a:buChar char="•"/>
            </a:pPr>
            <a:r>
              <a:rPr lang="en-US" b="0" i="0" dirty="0">
                <a:solidFill>
                  <a:srgbClr val="212121"/>
                </a:solidFill>
                <a:effectLst/>
                <a:latin typeface="Cambria" panose="02040503050406030204" pitchFamily="18" charset="0"/>
              </a:rPr>
              <a:t>The mutual regulation between these two systems would thus be considered as a sign of resilience to stress</a:t>
            </a:r>
          </a:p>
          <a:p>
            <a:pPr marL="176765" indent="-176765">
              <a:buFont typeface="Arial" panose="020B0604020202020204" pitchFamily="34" charset="0"/>
              <a:buChar char="•"/>
            </a:pPr>
            <a:endParaRPr lang="en-US" b="0" i="0" dirty="0">
              <a:solidFill>
                <a:srgbClr val="212121"/>
              </a:solidFill>
              <a:effectLst/>
              <a:latin typeface="Cambria" panose="02040503050406030204" pitchFamily="18" charset="0"/>
            </a:endParaRPr>
          </a:p>
          <a:p>
            <a:pPr algn="l"/>
            <a:r>
              <a:rPr lang="en-US" b="0" i="0" dirty="0">
                <a:effectLst/>
                <a:latin typeface="Libre Franklin" panose="020B0604020202020204" pitchFamily="2" charset="0"/>
              </a:rPr>
              <a:t>How are oxytocin levels controlled?</a:t>
            </a:r>
          </a:p>
          <a:p>
            <a:pPr marL="176765" indent="-176765">
              <a:buFont typeface="Arial" panose="020B0604020202020204" pitchFamily="34" charset="0"/>
              <a:buChar char="•"/>
            </a:pPr>
            <a:r>
              <a:rPr lang="en-US" b="0" i="0" dirty="0">
                <a:solidFill>
                  <a:srgbClr val="1E1E1E"/>
                </a:solidFill>
                <a:effectLst/>
                <a:latin typeface="Roboto Slab" panose="020B0604020202020204" pitchFamily="2" charset="0"/>
              </a:rPr>
              <a:t>Oxytocin production and secretion is controlled </a:t>
            </a:r>
            <a:r>
              <a:rPr lang="en-US" b="0" i="1" dirty="0">
                <a:solidFill>
                  <a:srgbClr val="1E1E1E"/>
                </a:solidFill>
                <a:effectLst/>
                <a:latin typeface="Libre Franklin" panose="020B0604020202020204" pitchFamily="2" charset="0"/>
              </a:rPr>
              <a:t>via</a:t>
            </a:r>
            <a:r>
              <a:rPr lang="en-US" b="0" i="0" dirty="0">
                <a:solidFill>
                  <a:srgbClr val="1E1E1E"/>
                </a:solidFill>
                <a:effectLst/>
                <a:latin typeface="Roboto Slab" panose="020B0604020202020204" pitchFamily="2" charset="0"/>
              </a:rPr>
              <a:t> a positive feedback loop. This means the hormone causes an action that stimulates more of its own release.</a:t>
            </a:r>
          </a:p>
          <a:p>
            <a:pPr marL="176765" indent="-176765">
              <a:buFont typeface="Arial" panose="020B0604020202020204" pitchFamily="34" charset="0"/>
              <a:buChar char="•"/>
            </a:pPr>
            <a:r>
              <a:rPr lang="en-US" b="0" i="0" dirty="0">
                <a:solidFill>
                  <a:srgbClr val="1E1E1E"/>
                </a:solidFill>
                <a:effectLst/>
                <a:latin typeface="Roboto Slab" panose="020B0604020202020204" pitchFamily="2" charset="0"/>
              </a:rPr>
              <a:t>A promising way to boost oxytocin naturally is with exercise. </a:t>
            </a:r>
          </a:p>
          <a:p>
            <a:pPr marL="176765" indent="-176765">
              <a:buFont typeface="Arial" panose="020B0604020202020204" pitchFamily="34" charset="0"/>
              <a:buChar char="•"/>
            </a:pPr>
            <a:r>
              <a:rPr lang="en-US" b="0" i="0" dirty="0">
                <a:solidFill>
                  <a:srgbClr val="1E1E1E"/>
                </a:solidFill>
                <a:effectLst/>
                <a:latin typeface="Roboto Slab" panose="020B0604020202020204" pitchFamily="2" charset="0"/>
              </a:rPr>
              <a:t>Music also seems to have the ability to increase oxytocin levels, especially when people sing in a group, which adds the element of bonding.</a:t>
            </a:r>
          </a:p>
          <a:p>
            <a:pPr marL="176765" indent="-176765">
              <a:buFont typeface="Arial" panose="020B0604020202020204" pitchFamily="34" charset="0"/>
              <a:buChar char="•"/>
            </a:pPr>
            <a:r>
              <a:rPr lang="en-US" b="0" i="0" dirty="0">
                <a:solidFill>
                  <a:srgbClr val="1E1E1E"/>
                </a:solidFill>
                <a:effectLst/>
                <a:latin typeface="Roboto Slab" panose="020B0604020202020204" pitchFamily="2" charset="0"/>
              </a:rPr>
              <a:t>Just the simple act of touch seems boost oxytocin release. Giving someone a massage, cuddling, making love, or giving someone a hug leads to higher levels of this hormone and a greater sense of well-being.</a:t>
            </a:r>
          </a:p>
          <a:p>
            <a:pPr algn="l"/>
            <a:endParaRPr lang="en-US" b="0" i="0" dirty="0">
              <a:solidFill>
                <a:srgbClr val="1E1E1E"/>
              </a:solidFill>
              <a:effectLst/>
              <a:latin typeface="Roboto Slab" panose="020B0604020202020204" pitchFamily="2" charset="0"/>
            </a:endParaRPr>
          </a:p>
          <a:p>
            <a:pPr algn="l"/>
            <a:endParaRPr lang="en-US" b="0" i="0" dirty="0">
              <a:solidFill>
                <a:srgbClr val="333333"/>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lIns="94275" tIns="47137" rIns="94275" bIns="47137"/>
          <a:lstStyle/>
          <a:p>
            <a:pPr algn="r" defTabSz="942746">
              <a:defRPr/>
            </a:pPr>
            <a:fld id="{ED781A0D-3A8D-4F34-8452-9FAAD1D47BF8}" type="slidenum">
              <a:rPr lang="en-US" sz="1200">
                <a:solidFill>
                  <a:prstClr val="black"/>
                </a:solidFill>
                <a:latin typeface="Calibri"/>
              </a:rPr>
              <a:pPr algn="r" defTabSz="942746">
                <a:defRPr/>
              </a:pPr>
              <a:t>26</a:t>
            </a:fld>
            <a:endParaRPr lang="en-US" sz="1200">
              <a:solidFill>
                <a:prstClr val="black"/>
              </a:solidFill>
              <a:latin typeface="Calibri"/>
            </a:endParaRPr>
          </a:p>
        </p:txBody>
      </p:sp>
    </p:spTree>
    <p:extLst>
      <p:ext uri="{BB962C8B-B14F-4D97-AF65-F5344CB8AC3E}">
        <p14:creationId xmlns:p14="http://schemas.microsoft.com/office/powerpoint/2010/main" val="3236290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Open Sans" panose="020B0606030504020204" pitchFamily="34" charset="0"/>
              </a:rPr>
              <a:t>Cortisol is a steroid hormone that is produced by your 2 </a:t>
            </a:r>
            <a:r>
              <a:rPr lang="en-US" b="0" i="0" u="sng" dirty="0">
                <a:solidFill>
                  <a:srgbClr val="1E4759"/>
                </a:solidFill>
                <a:effectLst/>
                <a:latin typeface="Open Sans" panose="020B0606030504020204" pitchFamily="34" charset="0"/>
                <a:hlinkClick r:id="rId3"/>
              </a:rPr>
              <a:t>adrenal glands</a:t>
            </a:r>
            <a:r>
              <a:rPr lang="en-US" b="0" i="0" dirty="0">
                <a:solidFill>
                  <a:srgbClr val="333333"/>
                </a:solidFill>
                <a:effectLst/>
                <a:latin typeface="Open Sans" panose="020B0606030504020204" pitchFamily="34" charset="0"/>
              </a:rPr>
              <a:t>, which sit on top of each kidney. When you are stressed, increased cortisol is released into your bloodstream. Having the right cortisol balance is essential for your health, and producing too much or too little cortisol can cause health problems.</a:t>
            </a:r>
          </a:p>
          <a:p>
            <a:pPr algn="l"/>
            <a:r>
              <a:rPr lang="en-US" b="0" i="0" dirty="0">
                <a:solidFill>
                  <a:srgbClr val="333333"/>
                </a:solidFill>
                <a:effectLst/>
                <a:latin typeface="Open Sans" panose="020B0606030504020204" pitchFamily="34" charset="0"/>
              </a:rPr>
              <a:t>Cortisol has many important functions, acting on many different parts of your body. It can help:</a:t>
            </a:r>
          </a:p>
          <a:p>
            <a:pPr algn="l">
              <a:buFont typeface="Arial" panose="020B0604020202020204" pitchFamily="34" charset="0"/>
              <a:buChar char="•"/>
            </a:pPr>
            <a:r>
              <a:rPr lang="en-US" b="0" i="0" dirty="0">
                <a:solidFill>
                  <a:srgbClr val="333333"/>
                </a:solidFill>
                <a:effectLst/>
                <a:latin typeface="Open Sans" panose="020B0606030504020204" pitchFamily="34" charset="0"/>
              </a:rPr>
              <a:t>your body respond to stress or danger</a:t>
            </a:r>
          </a:p>
          <a:p>
            <a:pPr algn="l">
              <a:buFont typeface="Arial" panose="020B0604020202020204" pitchFamily="34" charset="0"/>
              <a:buChar char="•"/>
            </a:pPr>
            <a:r>
              <a:rPr lang="en-US" b="0" i="0" dirty="0">
                <a:solidFill>
                  <a:srgbClr val="333333"/>
                </a:solidFill>
                <a:effectLst/>
                <a:latin typeface="Open Sans" panose="020B0606030504020204" pitchFamily="34" charset="0"/>
              </a:rPr>
              <a:t>increase your body’s </a:t>
            </a:r>
            <a:r>
              <a:rPr lang="en-US" b="0" i="0" u="sng" dirty="0">
                <a:solidFill>
                  <a:srgbClr val="1E4759"/>
                </a:solidFill>
                <a:effectLst/>
                <a:latin typeface="Open Sans" panose="020B0606030504020204" pitchFamily="34" charset="0"/>
                <a:hlinkClick r:id="rId4"/>
              </a:rPr>
              <a:t>metabolism</a:t>
            </a:r>
            <a:r>
              <a:rPr lang="en-US" b="0" i="0" dirty="0">
                <a:solidFill>
                  <a:srgbClr val="333333"/>
                </a:solidFill>
                <a:effectLst/>
                <a:latin typeface="Open Sans" panose="020B0606030504020204" pitchFamily="34" charset="0"/>
              </a:rPr>
              <a:t> of glucose</a:t>
            </a:r>
          </a:p>
          <a:p>
            <a:pPr algn="l">
              <a:buFont typeface="Arial" panose="020B0604020202020204" pitchFamily="34" charset="0"/>
              <a:buChar char="•"/>
            </a:pPr>
            <a:r>
              <a:rPr lang="en-US" b="0" i="0" dirty="0">
                <a:solidFill>
                  <a:srgbClr val="333333"/>
                </a:solidFill>
                <a:effectLst/>
                <a:latin typeface="Open Sans" panose="020B0606030504020204" pitchFamily="34" charset="0"/>
              </a:rPr>
              <a:t>control your </a:t>
            </a:r>
            <a:r>
              <a:rPr lang="en-US" b="0" i="0" u="sng" dirty="0">
                <a:solidFill>
                  <a:srgbClr val="1E4759"/>
                </a:solidFill>
                <a:effectLst/>
                <a:latin typeface="Open Sans" panose="020B0606030504020204" pitchFamily="34" charset="0"/>
                <a:hlinkClick r:id="rId5"/>
              </a:rPr>
              <a:t>blood pressure</a:t>
            </a:r>
            <a:endParaRPr lang="en-US" b="0" i="0" dirty="0">
              <a:solidFill>
                <a:srgbClr val="333333"/>
              </a:solidFill>
              <a:effectLst/>
              <a:latin typeface="Open Sans" panose="020B0606030504020204" pitchFamily="34" charset="0"/>
            </a:endParaRPr>
          </a:p>
          <a:p>
            <a:pPr algn="l">
              <a:buFont typeface="Arial" panose="020B0604020202020204" pitchFamily="34" charset="0"/>
              <a:buChar char="•"/>
            </a:pPr>
            <a:r>
              <a:rPr lang="en-US" b="0" i="0" dirty="0">
                <a:solidFill>
                  <a:srgbClr val="333333"/>
                </a:solidFill>
                <a:effectLst/>
                <a:latin typeface="Open Sans" panose="020B0606030504020204" pitchFamily="34" charset="0"/>
              </a:rPr>
              <a:t>reduce inflammation</a:t>
            </a:r>
          </a:p>
          <a:p>
            <a:pPr algn="l"/>
            <a:r>
              <a:rPr lang="en-US" b="0" i="0" dirty="0">
                <a:solidFill>
                  <a:srgbClr val="333333"/>
                </a:solidFill>
                <a:effectLst/>
                <a:latin typeface="Open Sans" panose="020B0606030504020204" pitchFamily="34" charset="0"/>
              </a:rPr>
              <a:t>Cortisol is also needed for the ‘fight or flight’ response, which is your healthy, natural response to perceived threats. The amount of cortisol produced is controlled by your body to ensure the balance is correct.</a:t>
            </a:r>
          </a:p>
          <a:p>
            <a:pPr algn="l"/>
            <a:endParaRPr lang="en-US" b="0" i="0" dirty="0">
              <a:solidFill>
                <a:srgbClr val="333333"/>
              </a:solidFill>
              <a:effectLst/>
              <a:latin typeface="Open Sans" panose="020B0606030504020204" pitchFamily="34" charset="0"/>
            </a:endParaRPr>
          </a:p>
          <a:p>
            <a:pPr marL="176765" indent="-176765">
              <a:buFont typeface="Arial" panose="020B0604020202020204" pitchFamily="34" charset="0"/>
              <a:buChar char="•"/>
            </a:pPr>
            <a:r>
              <a:rPr lang="en-US" b="0" i="0" dirty="0">
                <a:solidFill>
                  <a:srgbClr val="212121"/>
                </a:solidFill>
                <a:effectLst/>
                <a:latin typeface="Cambria" panose="02040503050406030204" pitchFamily="18" charset="0"/>
              </a:rPr>
              <a:t>HPA: hypothalamic-pituitary-adrenal</a:t>
            </a:r>
          </a:p>
          <a:p>
            <a:pPr marL="176765" indent="-176765">
              <a:buFont typeface="Arial" panose="020B0604020202020204" pitchFamily="34" charset="0"/>
              <a:buChar char="•"/>
            </a:pPr>
            <a:r>
              <a:rPr lang="en-US" b="0" i="0" dirty="0">
                <a:solidFill>
                  <a:srgbClr val="212121"/>
                </a:solidFill>
                <a:effectLst/>
                <a:latin typeface="Cambria" panose="02040503050406030204" pitchFamily="18" charset="0"/>
              </a:rPr>
              <a:t>Oxytocin exerts stress-buffering effects to inhibit the stress-induced HPA activity and decrease cortisol levels. When cortisol stress responses and the protective stress-buffering effects of oxytocin reach a balance, homeostasis is preserved.</a:t>
            </a:r>
          </a:p>
          <a:p>
            <a:pPr marL="176765" indent="-176765">
              <a:buFont typeface="Arial" panose="020B0604020202020204" pitchFamily="34" charset="0"/>
              <a:buChar char="•"/>
            </a:pPr>
            <a:r>
              <a:rPr lang="en-US" b="0" i="0" dirty="0">
                <a:solidFill>
                  <a:srgbClr val="212121"/>
                </a:solidFill>
                <a:effectLst/>
                <a:latin typeface="Cambria" panose="02040503050406030204" pitchFamily="18" charset="0"/>
              </a:rPr>
              <a:t>The mutual regulation between these two systems would thus be considered as a sign of resilience to stress</a:t>
            </a:r>
          </a:p>
          <a:p>
            <a:pPr marL="176765" indent="-176765">
              <a:buFont typeface="Arial" panose="020B0604020202020204" pitchFamily="34" charset="0"/>
              <a:buChar char="•"/>
            </a:pPr>
            <a:endParaRPr lang="en-US" b="0" i="0" dirty="0">
              <a:solidFill>
                <a:srgbClr val="212121"/>
              </a:solidFill>
              <a:effectLst/>
              <a:latin typeface="Cambria" panose="02040503050406030204" pitchFamily="18" charset="0"/>
            </a:endParaRPr>
          </a:p>
          <a:p>
            <a:pPr algn="l"/>
            <a:r>
              <a:rPr lang="en-US" b="0" i="0" dirty="0">
                <a:effectLst/>
                <a:latin typeface="Libre Franklin" panose="020B0604020202020204" pitchFamily="2" charset="0"/>
              </a:rPr>
              <a:t>How are oxytocin levels controlled?</a:t>
            </a:r>
          </a:p>
          <a:p>
            <a:pPr marL="176765" indent="-176765">
              <a:buFont typeface="Arial" panose="020B0604020202020204" pitchFamily="34" charset="0"/>
              <a:buChar char="•"/>
            </a:pPr>
            <a:r>
              <a:rPr lang="en-US" b="0" i="0" dirty="0">
                <a:solidFill>
                  <a:srgbClr val="1E1E1E"/>
                </a:solidFill>
                <a:effectLst/>
                <a:latin typeface="Roboto Slab" panose="020B0604020202020204" pitchFamily="2" charset="0"/>
              </a:rPr>
              <a:t>Oxytocin production and secretion is controlled </a:t>
            </a:r>
            <a:r>
              <a:rPr lang="en-US" b="0" i="1" dirty="0">
                <a:solidFill>
                  <a:srgbClr val="1E1E1E"/>
                </a:solidFill>
                <a:effectLst/>
                <a:latin typeface="Libre Franklin" panose="020B0604020202020204" pitchFamily="2" charset="0"/>
              </a:rPr>
              <a:t>via</a:t>
            </a:r>
            <a:r>
              <a:rPr lang="en-US" b="0" i="0" dirty="0">
                <a:solidFill>
                  <a:srgbClr val="1E1E1E"/>
                </a:solidFill>
                <a:effectLst/>
                <a:latin typeface="Roboto Slab" panose="020B0604020202020204" pitchFamily="2" charset="0"/>
              </a:rPr>
              <a:t> a positive feedback loop. This means the hormone causes an action that stimulates more of its own release.</a:t>
            </a:r>
          </a:p>
          <a:p>
            <a:pPr marL="176765" indent="-176765">
              <a:buFont typeface="Arial" panose="020B0604020202020204" pitchFamily="34" charset="0"/>
              <a:buChar char="•"/>
            </a:pPr>
            <a:r>
              <a:rPr lang="en-US" b="0" i="0" dirty="0">
                <a:solidFill>
                  <a:srgbClr val="1E1E1E"/>
                </a:solidFill>
                <a:effectLst/>
                <a:latin typeface="Roboto Slab" panose="020B0604020202020204" pitchFamily="2" charset="0"/>
              </a:rPr>
              <a:t>A promising way to boost oxytocin naturally is with exercise. </a:t>
            </a:r>
          </a:p>
          <a:p>
            <a:pPr marL="176765" indent="-176765">
              <a:buFont typeface="Arial" panose="020B0604020202020204" pitchFamily="34" charset="0"/>
              <a:buChar char="•"/>
            </a:pPr>
            <a:r>
              <a:rPr lang="en-US" b="0" i="0" dirty="0">
                <a:solidFill>
                  <a:srgbClr val="1E1E1E"/>
                </a:solidFill>
                <a:effectLst/>
                <a:latin typeface="Roboto Slab" panose="020B0604020202020204" pitchFamily="2" charset="0"/>
              </a:rPr>
              <a:t>Music also seems to have the ability to increase oxytocin levels, especially when people sing in a group, which adds the element of bonding.</a:t>
            </a:r>
          </a:p>
          <a:p>
            <a:pPr marL="176765" indent="-176765">
              <a:buFont typeface="Arial" panose="020B0604020202020204" pitchFamily="34" charset="0"/>
              <a:buChar char="•"/>
            </a:pPr>
            <a:r>
              <a:rPr lang="en-US" b="0" i="0" dirty="0">
                <a:solidFill>
                  <a:srgbClr val="1E1E1E"/>
                </a:solidFill>
                <a:effectLst/>
                <a:latin typeface="Roboto Slab" panose="020B0604020202020204" pitchFamily="2" charset="0"/>
              </a:rPr>
              <a:t>Just the simple act of touch seems boost oxytocin release. Giving someone a massage, cuddling, making love, or giving someone a hug leads to higher levels of this hormone and a greater sense of well-being.</a:t>
            </a:r>
          </a:p>
          <a:p>
            <a:pPr algn="l"/>
            <a:endParaRPr lang="en-US" b="0" i="0" dirty="0">
              <a:solidFill>
                <a:srgbClr val="1E1E1E"/>
              </a:solidFill>
              <a:effectLst/>
              <a:latin typeface="Roboto Slab" panose="020B0604020202020204" pitchFamily="2" charset="0"/>
            </a:endParaRPr>
          </a:p>
          <a:p>
            <a:pPr algn="l"/>
            <a:r>
              <a:rPr lang="en-US" b="0" i="0" u="none" strike="noStrike" dirty="0">
                <a:solidFill>
                  <a:srgbClr val="332A83"/>
                </a:solidFill>
                <a:effectLst/>
                <a:latin typeface="GT America Standard"/>
                <a:cs typeface="Assistant" panose="020B0604020202020204" pitchFamily="2" charset="-79"/>
              </a:rPr>
              <a:t>What are the Differences Between Cortisol and Adrenaline?</a:t>
            </a:r>
          </a:p>
          <a:p>
            <a:pPr algn="l"/>
            <a:r>
              <a:rPr lang="en-US" b="0" i="0" dirty="0">
                <a:solidFill>
                  <a:srgbClr val="000000"/>
                </a:solidFill>
                <a:effectLst/>
                <a:latin typeface="GT America Standard"/>
                <a:cs typeface="Assistant" panose="020B0604020202020204" pitchFamily="2" charset="-79"/>
              </a:rPr>
              <a:t>Cortisol vs adrenaline - they both play important roles in your body. The fundamental differences between cortisol and adrenaline are the stimuli that promote the release of these hormones, the effect on the body, and the role they play in your overall health and well-being.</a:t>
            </a:r>
          </a:p>
          <a:p>
            <a:pPr algn="l"/>
            <a:r>
              <a:rPr lang="en-US" b="0" i="0" dirty="0">
                <a:solidFill>
                  <a:srgbClr val="000000"/>
                </a:solidFill>
                <a:effectLst/>
                <a:latin typeface="GT America Standard"/>
                <a:cs typeface="Assistant" panose="020B0604020202020204" pitchFamily="2" charset="-79"/>
              </a:rPr>
              <a:t>When working properly, cortisol starts the day off higher, and then levels come down as the sun goes down, to prepare for sleep.</a:t>
            </a:r>
          </a:p>
          <a:p>
            <a:pPr algn="l"/>
            <a:r>
              <a:rPr lang="en-US" b="0" i="0" dirty="0">
                <a:solidFill>
                  <a:srgbClr val="000000"/>
                </a:solidFill>
                <a:effectLst/>
                <a:latin typeface="GT America Standard"/>
                <a:cs typeface="Assistant" panose="020B0604020202020204" pitchFamily="2" charset="-79"/>
              </a:rPr>
              <a:t>It is also released during stressful and anxiety inducing events and periods in your life to help you deal with what is happening in the moment.</a:t>
            </a:r>
          </a:p>
          <a:p>
            <a:pPr algn="l"/>
            <a:r>
              <a:rPr lang="en-US" b="0" i="0" dirty="0">
                <a:solidFill>
                  <a:srgbClr val="000000"/>
                </a:solidFill>
                <a:effectLst/>
                <a:latin typeface="GT America Standard"/>
                <a:cs typeface="Assistant" panose="020B0604020202020204" pitchFamily="2" charset="-79"/>
              </a:rPr>
              <a:t>Adrenaline, in contrast, is released during dangerous or exciting moments and creates the right environment for you to either fight or flee from danger. Think of adrenaline as your emergency hormone. It helps you to get out of sticky situations but isn’t necessary for daily health and functions.</a:t>
            </a:r>
          </a:p>
          <a:p>
            <a:pPr algn="l"/>
            <a:r>
              <a:rPr lang="en-US" b="0" i="0" dirty="0">
                <a:solidFill>
                  <a:srgbClr val="000000"/>
                </a:solidFill>
                <a:effectLst/>
                <a:latin typeface="GT America Standard"/>
                <a:cs typeface="Assistant" panose="020B0604020202020204" pitchFamily="2" charset="-79"/>
              </a:rPr>
              <a:t>Because adrenaline and cortisol both respond to forms of stress and can have overlapping effects, it is possible to confuse the experience of high cortisol with adrenaline. The key point to remember is that adrenaline is released as a last resort to deal with a dangerous situation. If you are not in danger or excited, then you’re likely experiencing high cortisol.</a:t>
            </a:r>
            <a:br>
              <a:rPr lang="en-US" dirty="0"/>
            </a:br>
            <a:endParaRPr lang="en-US" b="0" i="0" dirty="0">
              <a:solidFill>
                <a:srgbClr val="333333"/>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lIns="94275" tIns="47137" rIns="94275" bIns="47137"/>
          <a:lstStyle/>
          <a:p>
            <a:pPr algn="r" defTabSz="942746">
              <a:defRPr/>
            </a:pPr>
            <a:fld id="{ED781A0D-3A8D-4F34-8452-9FAAD1D47BF8}" type="slidenum">
              <a:rPr lang="en-US" sz="1200">
                <a:solidFill>
                  <a:prstClr val="black"/>
                </a:solidFill>
                <a:latin typeface="Calibri"/>
              </a:rPr>
              <a:pPr algn="r" defTabSz="942746">
                <a:defRPr/>
              </a:pPr>
              <a:t>27</a:t>
            </a:fld>
            <a:endParaRPr lang="en-US" sz="1200">
              <a:solidFill>
                <a:prstClr val="black"/>
              </a:solidFill>
              <a:latin typeface="Calibri"/>
            </a:endParaRPr>
          </a:p>
        </p:txBody>
      </p:sp>
    </p:spTree>
    <p:extLst>
      <p:ext uri="{BB962C8B-B14F-4D97-AF65-F5344CB8AC3E}">
        <p14:creationId xmlns:p14="http://schemas.microsoft.com/office/powerpoint/2010/main" val="2679093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Open Sans" panose="020B0606030504020204" pitchFamily="34" charset="0"/>
              </a:rPr>
              <a:t>Cortisol is a steroid hormone that is produced by your 2 </a:t>
            </a:r>
            <a:r>
              <a:rPr lang="en-US" b="0" i="0" u="sng" dirty="0">
                <a:solidFill>
                  <a:srgbClr val="1E4759"/>
                </a:solidFill>
                <a:effectLst/>
                <a:latin typeface="Open Sans" panose="020B0606030504020204" pitchFamily="34" charset="0"/>
                <a:hlinkClick r:id="rId3"/>
              </a:rPr>
              <a:t>adrenal glands</a:t>
            </a:r>
            <a:r>
              <a:rPr lang="en-US" b="0" i="0" dirty="0">
                <a:solidFill>
                  <a:srgbClr val="333333"/>
                </a:solidFill>
                <a:effectLst/>
                <a:latin typeface="Open Sans" panose="020B0606030504020204" pitchFamily="34" charset="0"/>
              </a:rPr>
              <a:t>, which sit on top of each kidney. When you are stressed, increased cortisol is released into your bloodstream. Having the right cortisol balance is essential for your health, and producing too much or too little cortisol can cause health problems.</a:t>
            </a:r>
          </a:p>
          <a:p>
            <a:pPr algn="l"/>
            <a:r>
              <a:rPr lang="en-US" b="0" i="0" dirty="0">
                <a:solidFill>
                  <a:srgbClr val="333333"/>
                </a:solidFill>
                <a:effectLst/>
                <a:latin typeface="Open Sans" panose="020B0606030504020204" pitchFamily="34" charset="0"/>
              </a:rPr>
              <a:t>Cortisol has many important functions, acting on many different parts of your body. It can help:</a:t>
            </a:r>
          </a:p>
          <a:p>
            <a:pPr algn="l">
              <a:buFont typeface="Arial" panose="020B0604020202020204" pitchFamily="34" charset="0"/>
              <a:buChar char="•"/>
            </a:pPr>
            <a:r>
              <a:rPr lang="en-US" b="0" i="0" dirty="0">
                <a:solidFill>
                  <a:srgbClr val="333333"/>
                </a:solidFill>
                <a:effectLst/>
                <a:latin typeface="Open Sans" panose="020B0606030504020204" pitchFamily="34" charset="0"/>
              </a:rPr>
              <a:t>your body respond to stress or danger</a:t>
            </a:r>
          </a:p>
          <a:p>
            <a:pPr algn="l">
              <a:buFont typeface="Arial" panose="020B0604020202020204" pitchFamily="34" charset="0"/>
              <a:buChar char="•"/>
            </a:pPr>
            <a:r>
              <a:rPr lang="en-US" b="0" i="0" dirty="0">
                <a:solidFill>
                  <a:srgbClr val="333333"/>
                </a:solidFill>
                <a:effectLst/>
                <a:latin typeface="Open Sans" panose="020B0606030504020204" pitchFamily="34" charset="0"/>
              </a:rPr>
              <a:t>increase your body’s </a:t>
            </a:r>
            <a:r>
              <a:rPr lang="en-US" b="0" i="0" u="sng" dirty="0">
                <a:solidFill>
                  <a:srgbClr val="1E4759"/>
                </a:solidFill>
                <a:effectLst/>
                <a:latin typeface="Open Sans" panose="020B0606030504020204" pitchFamily="34" charset="0"/>
                <a:hlinkClick r:id="rId4"/>
              </a:rPr>
              <a:t>metabolism</a:t>
            </a:r>
            <a:r>
              <a:rPr lang="en-US" b="0" i="0" dirty="0">
                <a:solidFill>
                  <a:srgbClr val="333333"/>
                </a:solidFill>
                <a:effectLst/>
                <a:latin typeface="Open Sans" panose="020B0606030504020204" pitchFamily="34" charset="0"/>
              </a:rPr>
              <a:t> of glucose</a:t>
            </a:r>
          </a:p>
          <a:p>
            <a:pPr algn="l">
              <a:buFont typeface="Arial" panose="020B0604020202020204" pitchFamily="34" charset="0"/>
              <a:buChar char="•"/>
            </a:pPr>
            <a:r>
              <a:rPr lang="en-US" b="0" i="0" dirty="0">
                <a:solidFill>
                  <a:srgbClr val="333333"/>
                </a:solidFill>
                <a:effectLst/>
                <a:latin typeface="Open Sans" panose="020B0606030504020204" pitchFamily="34" charset="0"/>
              </a:rPr>
              <a:t>control your </a:t>
            </a:r>
            <a:r>
              <a:rPr lang="en-US" b="0" i="0" u="sng" dirty="0">
                <a:solidFill>
                  <a:srgbClr val="1E4759"/>
                </a:solidFill>
                <a:effectLst/>
                <a:latin typeface="Open Sans" panose="020B0606030504020204" pitchFamily="34" charset="0"/>
                <a:hlinkClick r:id="rId5"/>
              </a:rPr>
              <a:t>blood pressure</a:t>
            </a:r>
            <a:endParaRPr lang="en-US" b="0" i="0" dirty="0">
              <a:solidFill>
                <a:srgbClr val="333333"/>
              </a:solidFill>
              <a:effectLst/>
              <a:latin typeface="Open Sans" panose="020B0606030504020204" pitchFamily="34" charset="0"/>
            </a:endParaRPr>
          </a:p>
          <a:p>
            <a:pPr algn="l">
              <a:buFont typeface="Arial" panose="020B0604020202020204" pitchFamily="34" charset="0"/>
              <a:buChar char="•"/>
            </a:pPr>
            <a:r>
              <a:rPr lang="en-US" b="0" i="0" dirty="0">
                <a:solidFill>
                  <a:srgbClr val="333333"/>
                </a:solidFill>
                <a:effectLst/>
                <a:latin typeface="Open Sans" panose="020B0606030504020204" pitchFamily="34" charset="0"/>
              </a:rPr>
              <a:t>reduce inflammation</a:t>
            </a:r>
          </a:p>
          <a:p>
            <a:pPr algn="l"/>
            <a:r>
              <a:rPr lang="en-US" b="0" i="0" dirty="0">
                <a:solidFill>
                  <a:srgbClr val="333333"/>
                </a:solidFill>
                <a:effectLst/>
                <a:latin typeface="Open Sans" panose="020B0606030504020204" pitchFamily="34" charset="0"/>
              </a:rPr>
              <a:t>Cortisol is also needed for the ‘fight or flight’ response, which is your healthy, natural response to perceived threats. The amount of cortisol produced is controlled by your body to ensure the balance is correct.</a:t>
            </a:r>
          </a:p>
          <a:p>
            <a:pPr algn="l"/>
            <a:endParaRPr lang="en-US" b="0" i="0" dirty="0">
              <a:solidFill>
                <a:srgbClr val="333333"/>
              </a:solidFill>
              <a:effectLst/>
              <a:latin typeface="Open Sans" panose="020B0606030504020204" pitchFamily="34" charset="0"/>
            </a:endParaRPr>
          </a:p>
          <a:p>
            <a:pPr marL="176765" indent="-176765">
              <a:buFont typeface="Arial" panose="020B0604020202020204" pitchFamily="34" charset="0"/>
              <a:buChar char="•"/>
            </a:pPr>
            <a:r>
              <a:rPr lang="en-US" b="0" i="0" dirty="0">
                <a:solidFill>
                  <a:srgbClr val="212121"/>
                </a:solidFill>
                <a:effectLst/>
                <a:latin typeface="Cambria" panose="02040503050406030204" pitchFamily="18" charset="0"/>
              </a:rPr>
              <a:t>HPA: hypothalamic-pituitary-adrenal</a:t>
            </a:r>
          </a:p>
          <a:p>
            <a:pPr marL="176765" indent="-176765">
              <a:buFont typeface="Arial" panose="020B0604020202020204" pitchFamily="34" charset="0"/>
              <a:buChar char="•"/>
            </a:pPr>
            <a:r>
              <a:rPr lang="en-US" b="0" i="0" dirty="0">
                <a:solidFill>
                  <a:srgbClr val="212121"/>
                </a:solidFill>
                <a:effectLst/>
                <a:latin typeface="Cambria" panose="02040503050406030204" pitchFamily="18" charset="0"/>
              </a:rPr>
              <a:t>Oxytocin exerts stress-buffering effects to inhibit the stress-induced HPA activity and decrease cortisol levels. When cortisol stress responses and the protective stress-buffering effects of oxytocin reach a balance, homeostasis is preserved.</a:t>
            </a:r>
          </a:p>
          <a:p>
            <a:pPr marL="176765" indent="-176765">
              <a:buFont typeface="Arial" panose="020B0604020202020204" pitchFamily="34" charset="0"/>
              <a:buChar char="•"/>
            </a:pPr>
            <a:r>
              <a:rPr lang="en-US" b="0" i="0" dirty="0">
                <a:solidFill>
                  <a:srgbClr val="212121"/>
                </a:solidFill>
                <a:effectLst/>
                <a:latin typeface="Cambria" panose="02040503050406030204" pitchFamily="18" charset="0"/>
              </a:rPr>
              <a:t>The mutual regulation between these two systems would thus be considered as a sign of resilience to stress</a:t>
            </a:r>
          </a:p>
          <a:p>
            <a:pPr marL="176765" indent="-176765">
              <a:buFont typeface="Arial" panose="020B0604020202020204" pitchFamily="34" charset="0"/>
              <a:buChar char="•"/>
            </a:pPr>
            <a:endParaRPr lang="en-US" b="0" i="0" dirty="0">
              <a:solidFill>
                <a:srgbClr val="212121"/>
              </a:solidFill>
              <a:effectLst/>
              <a:latin typeface="Cambria" panose="02040503050406030204" pitchFamily="18" charset="0"/>
            </a:endParaRPr>
          </a:p>
          <a:p>
            <a:pPr algn="l"/>
            <a:r>
              <a:rPr lang="en-US" b="0" i="0" dirty="0">
                <a:effectLst/>
                <a:latin typeface="Libre Franklin" panose="020B0604020202020204" pitchFamily="2" charset="0"/>
              </a:rPr>
              <a:t>How are oxytocin levels controlled?</a:t>
            </a:r>
          </a:p>
          <a:p>
            <a:pPr marL="176765" indent="-176765">
              <a:buFont typeface="Arial" panose="020B0604020202020204" pitchFamily="34" charset="0"/>
              <a:buChar char="•"/>
            </a:pPr>
            <a:r>
              <a:rPr lang="en-US" b="0" i="0" dirty="0">
                <a:solidFill>
                  <a:srgbClr val="1E1E1E"/>
                </a:solidFill>
                <a:effectLst/>
                <a:latin typeface="Roboto Slab" panose="020B0604020202020204" pitchFamily="2" charset="0"/>
              </a:rPr>
              <a:t>Oxytocin production and secretion is controlled </a:t>
            </a:r>
            <a:r>
              <a:rPr lang="en-US" b="0" i="1" dirty="0">
                <a:solidFill>
                  <a:srgbClr val="1E1E1E"/>
                </a:solidFill>
                <a:effectLst/>
                <a:latin typeface="Libre Franklin" panose="020B0604020202020204" pitchFamily="2" charset="0"/>
              </a:rPr>
              <a:t>via</a:t>
            </a:r>
            <a:r>
              <a:rPr lang="en-US" b="0" i="0" dirty="0">
                <a:solidFill>
                  <a:srgbClr val="1E1E1E"/>
                </a:solidFill>
                <a:effectLst/>
                <a:latin typeface="Roboto Slab" panose="020B0604020202020204" pitchFamily="2" charset="0"/>
              </a:rPr>
              <a:t> a positive feedback loop. This means the hormone causes an action that stimulates more of its own release.</a:t>
            </a:r>
          </a:p>
          <a:p>
            <a:pPr marL="176765" indent="-176765">
              <a:buFont typeface="Arial" panose="020B0604020202020204" pitchFamily="34" charset="0"/>
              <a:buChar char="•"/>
            </a:pPr>
            <a:r>
              <a:rPr lang="en-US" b="0" i="0" dirty="0">
                <a:solidFill>
                  <a:srgbClr val="1E1E1E"/>
                </a:solidFill>
                <a:effectLst/>
                <a:latin typeface="Roboto Slab" panose="020B0604020202020204" pitchFamily="2" charset="0"/>
              </a:rPr>
              <a:t>A promising way to boost oxytocin naturally is with exercise. </a:t>
            </a:r>
          </a:p>
          <a:p>
            <a:pPr marL="176765" indent="-176765">
              <a:buFont typeface="Arial" panose="020B0604020202020204" pitchFamily="34" charset="0"/>
              <a:buChar char="•"/>
            </a:pPr>
            <a:r>
              <a:rPr lang="en-US" b="0" i="0" dirty="0">
                <a:solidFill>
                  <a:srgbClr val="1E1E1E"/>
                </a:solidFill>
                <a:effectLst/>
                <a:latin typeface="Roboto Slab" panose="020B0604020202020204" pitchFamily="2" charset="0"/>
              </a:rPr>
              <a:t>Music also seems to have the ability to increase oxytocin levels, especially when people sing in a group, which adds the element of bonding.</a:t>
            </a:r>
          </a:p>
          <a:p>
            <a:pPr marL="176765" indent="-176765">
              <a:buFont typeface="Arial" panose="020B0604020202020204" pitchFamily="34" charset="0"/>
              <a:buChar char="•"/>
            </a:pPr>
            <a:r>
              <a:rPr lang="en-US" b="0" i="0" dirty="0">
                <a:solidFill>
                  <a:srgbClr val="1E1E1E"/>
                </a:solidFill>
                <a:effectLst/>
                <a:latin typeface="Roboto Slab" panose="020B0604020202020204" pitchFamily="2" charset="0"/>
              </a:rPr>
              <a:t>Just the simple act of touch seems boost oxytocin release. Giving someone a massage, cuddling, making love, or giving someone a hug leads to higher levels of this hormone and a greater sense of well-being.</a:t>
            </a:r>
          </a:p>
          <a:p>
            <a:pPr algn="l"/>
            <a:endParaRPr lang="en-US" b="0" i="0" dirty="0">
              <a:solidFill>
                <a:srgbClr val="1E1E1E"/>
              </a:solidFill>
              <a:effectLst/>
              <a:latin typeface="Roboto Slab" panose="020B0604020202020204" pitchFamily="2" charset="0"/>
            </a:endParaRPr>
          </a:p>
          <a:p>
            <a:pPr algn="l"/>
            <a:endParaRPr lang="en-US" b="0" i="0" dirty="0">
              <a:solidFill>
                <a:srgbClr val="333333"/>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lIns="94275" tIns="47137" rIns="94275" bIns="47137"/>
          <a:lstStyle/>
          <a:p>
            <a:pPr algn="r" defTabSz="942746">
              <a:defRPr/>
            </a:pPr>
            <a:fld id="{ED781A0D-3A8D-4F34-8452-9FAAD1D47BF8}" type="slidenum">
              <a:rPr lang="en-US" sz="1200">
                <a:solidFill>
                  <a:prstClr val="black"/>
                </a:solidFill>
                <a:latin typeface="Calibri"/>
              </a:rPr>
              <a:pPr algn="r" defTabSz="942746">
                <a:defRPr/>
              </a:pPr>
              <a:t>28</a:t>
            </a:fld>
            <a:endParaRPr lang="en-US" sz="1200">
              <a:solidFill>
                <a:prstClr val="black"/>
              </a:solidFill>
              <a:latin typeface="Calibri"/>
            </a:endParaRPr>
          </a:p>
        </p:txBody>
      </p:sp>
    </p:spTree>
    <p:extLst>
      <p:ext uri="{BB962C8B-B14F-4D97-AF65-F5344CB8AC3E}">
        <p14:creationId xmlns:p14="http://schemas.microsoft.com/office/powerpoint/2010/main" val="770084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when we say relationships, that gets a little more complex and the stakes increase.</a:t>
            </a:r>
          </a:p>
        </p:txBody>
      </p:sp>
      <p:sp>
        <p:nvSpPr>
          <p:cNvPr id="4" name="Slide Number Placeholder 3"/>
          <p:cNvSpPr>
            <a:spLocks noGrp="1"/>
          </p:cNvSpPr>
          <p:nvPr>
            <p:ph type="sldNum" sz="quarter" idx="5"/>
          </p:nvPr>
        </p:nvSpPr>
        <p:spPr/>
        <p:txBody>
          <a:bodyPr lIns="94275" tIns="47137" rIns="94275" bIns="47137"/>
          <a:lstStyle/>
          <a:p>
            <a:pPr algn="r" defTabSz="942746">
              <a:defRPr/>
            </a:pPr>
            <a:fld id="{ED781A0D-3A8D-4F34-8452-9FAAD1D47BF8}" type="slidenum">
              <a:rPr lang="en-US" sz="1200">
                <a:solidFill>
                  <a:prstClr val="black"/>
                </a:solidFill>
                <a:latin typeface="Calibri"/>
              </a:rPr>
              <a:pPr algn="r" defTabSz="942746">
                <a:defRPr/>
              </a:pPr>
              <a:t>30</a:t>
            </a:fld>
            <a:endParaRPr lang="en-US" sz="1200">
              <a:solidFill>
                <a:prstClr val="black"/>
              </a:solidFill>
              <a:latin typeface="Calibri"/>
            </a:endParaRPr>
          </a:p>
        </p:txBody>
      </p:sp>
    </p:spTree>
    <p:extLst>
      <p:ext uri="{BB962C8B-B14F-4D97-AF65-F5344CB8AC3E}">
        <p14:creationId xmlns:p14="http://schemas.microsoft.com/office/powerpoint/2010/main" val="1853042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827872c075_0_0:notes"/>
          <p:cNvSpPr>
            <a:spLocks noGrp="1" noRot="1" noChangeAspect="1"/>
          </p:cNvSpPr>
          <p:nvPr>
            <p:ph type="sldImg" idx="2"/>
          </p:nvPr>
        </p:nvSpPr>
        <p:spPr>
          <a:xfrm>
            <a:off x="461963" y="722313"/>
            <a:ext cx="6391275" cy="3595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827872c075_0_0:notes"/>
          <p:cNvSpPr txBox="1">
            <a:spLocks noGrp="1"/>
          </p:cNvSpPr>
          <p:nvPr>
            <p:ph type="body" idx="1"/>
          </p:nvPr>
        </p:nvSpPr>
        <p:spPr>
          <a:xfrm>
            <a:off x="731520" y="4560573"/>
            <a:ext cx="5852160" cy="4320540"/>
          </a:xfrm>
          <a:prstGeom prst="rect">
            <a:avLst/>
          </a:prstGeom>
        </p:spPr>
        <p:txBody>
          <a:bodyPr spcFirstLastPara="1" wrap="square" lIns="97082" tIns="97082" rIns="97082" bIns="97082" anchor="t" anchorCtr="0">
            <a:noAutofit/>
          </a:bodyPr>
          <a:lstStyle/>
          <a:p>
            <a:pPr marL="0" indent="0">
              <a:lnSpc>
                <a:spcPct val="115000"/>
              </a:lnSpc>
              <a:buClr>
                <a:schemeClr val="dk1"/>
              </a:buClr>
              <a:buNone/>
            </a:pPr>
            <a:r>
              <a:rPr lang="en-US" sz="1200" dirty="0">
                <a:solidFill>
                  <a:schemeClr val="dk1"/>
                </a:solidFill>
                <a:latin typeface="Roboto Light"/>
                <a:ea typeface="Roboto Light"/>
                <a:cs typeface="Roboto Light"/>
                <a:sym typeface="Roboto Light"/>
              </a:rPr>
              <a:t>3:30</a:t>
            </a:r>
            <a:endParaRPr sz="1200" dirty="0">
              <a:solidFill>
                <a:schemeClr val="dk1"/>
              </a:solidFill>
              <a:latin typeface="Roboto Light"/>
              <a:ea typeface="Roboto Light"/>
              <a:cs typeface="Roboto Light"/>
              <a:sym typeface="Roboto Light"/>
            </a:endParaRPr>
          </a:p>
        </p:txBody>
      </p:sp>
    </p:spTree>
    <p:extLst>
      <p:ext uri="{BB962C8B-B14F-4D97-AF65-F5344CB8AC3E}">
        <p14:creationId xmlns:p14="http://schemas.microsoft.com/office/powerpoint/2010/main" val="1827254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1963" y="722313"/>
            <a:ext cx="6391275" cy="3595687"/>
          </a:xfrm>
        </p:spPr>
      </p:sp>
      <p:sp>
        <p:nvSpPr>
          <p:cNvPr id="3" name="Notes Placeholder 2"/>
          <p:cNvSpPr>
            <a:spLocks noGrp="1"/>
          </p:cNvSpPr>
          <p:nvPr>
            <p:ph type="body" idx="1"/>
          </p:nvPr>
        </p:nvSpPr>
        <p:spPr/>
        <p:txBody>
          <a:bodyPr/>
          <a:lstStyle/>
          <a:p>
            <a:r>
              <a:rPr lang="en-US"/>
              <a:t>Read through the objectives</a:t>
            </a:r>
          </a:p>
          <a:p>
            <a:endParaRPr lang="en-US"/>
          </a:p>
          <a:p>
            <a:r>
              <a:rPr lang="en-US"/>
              <a:t>Our superintendent speaks of our four pillars: climate, culture, systems and instruction. The work we will do today addresses climate &amp; culture as a foundation for instruction.</a:t>
            </a:r>
          </a:p>
          <a:p>
            <a:endParaRPr lang="en-US"/>
          </a:p>
          <a:p>
            <a:r>
              <a:rPr lang="en-US"/>
              <a:t>The work we will do today can be summed up as the ‘knowledge, mindsets, beliefs and practices of a school professional’—disciplines of thinking and behaving with students.</a:t>
            </a:r>
          </a:p>
          <a:p>
            <a:pPr marL="165438" indent="0">
              <a:buNone/>
            </a:pPr>
            <a:endParaRPr lang="en-US">
              <a:cs typeface="Calibri"/>
            </a:endParaRPr>
          </a:p>
        </p:txBody>
      </p:sp>
      <p:sp>
        <p:nvSpPr>
          <p:cNvPr id="4" name="Slide Number Placeholder 3"/>
          <p:cNvSpPr>
            <a:spLocks noGrp="1"/>
          </p:cNvSpPr>
          <p:nvPr>
            <p:ph type="sldNum" sz="quarter" idx="4294967295"/>
          </p:nvPr>
        </p:nvSpPr>
        <p:spPr/>
        <p:txBody>
          <a:bodyPr lIns="97100" tIns="48549" rIns="97100" bIns="48549"/>
          <a:lstStyle/>
          <a:p>
            <a:fld id="{8B526293-5E3B-4F98-8C99-3C1675715FA2}" type="slidenum">
              <a:rPr lang="en-US"/>
              <a:t>3</a:t>
            </a:fld>
            <a:endParaRPr lang="en-US"/>
          </a:p>
        </p:txBody>
      </p:sp>
    </p:spTree>
    <p:extLst>
      <p:ext uri="{BB962C8B-B14F-4D97-AF65-F5344CB8AC3E}">
        <p14:creationId xmlns:p14="http://schemas.microsoft.com/office/powerpoint/2010/main" val="2407625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700bfca867_1_95:notes"/>
          <p:cNvSpPr>
            <a:spLocks noGrp="1" noRot="1" noChangeAspect="1"/>
          </p:cNvSpPr>
          <p:nvPr>
            <p:ph type="sldImg" idx="2"/>
          </p:nvPr>
        </p:nvSpPr>
        <p:spPr>
          <a:xfrm>
            <a:off x="628650" y="692150"/>
            <a:ext cx="6154738" cy="34623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700bfca867_1_95:notes"/>
          <p:cNvSpPr txBox="1">
            <a:spLocks noGrp="1"/>
          </p:cNvSpPr>
          <p:nvPr>
            <p:ph type="body" idx="1"/>
          </p:nvPr>
        </p:nvSpPr>
        <p:spPr>
          <a:xfrm>
            <a:off x="741129" y="4386440"/>
            <a:ext cx="5929023" cy="4155574"/>
          </a:xfrm>
          <a:prstGeom prst="rect">
            <a:avLst/>
          </a:prstGeom>
        </p:spPr>
        <p:txBody>
          <a:bodyPr spcFirstLastPara="1" wrap="square" lIns="97082" tIns="97082" rIns="97082" bIns="97082" anchor="t" anchorCtr="0">
            <a:noAutofit/>
          </a:bodyPr>
          <a:lstStyle/>
          <a:p>
            <a:pPr marL="0" indent="0">
              <a:lnSpc>
                <a:spcPct val="115000"/>
              </a:lnSpc>
              <a:buClr>
                <a:schemeClr val="dk1"/>
              </a:buClr>
              <a:buNone/>
            </a:pPr>
            <a:r>
              <a:rPr lang="en" sz="1200" b="1" dirty="0">
                <a:solidFill>
                  <a:schemeClr val="dk1"/>
                </a:solidFill>
                <a:latin typeface="Roboto"/>
                <a:ea typeface="Roboto"/>
                <a:cs typeface="Roboto"/>
                <a:sym typeface="Roboto"/>
              </a:rPr>
              <a:t>8:23  Say: </a:t>
            </a:r>
            <a:r>
              <a:rPr lang="en" sz="1200" dirty="0">
                <a:solidFill>
                  <a:schemeClr val="dk1"/>
                </a:solidFill>
                <a:latin typeface="Roboto Light"/>
                <a:ea typeface="Roboto Light"/>
                <a:cs typeface="Roboto Light"/>
                <a:sym typeface="Roboto Light"/>
              </a:rPr>
              <a:t>Let’s watch the following video on de-escalation.</a:t>
            </a:r>
            <a:endParaRPr sz="1200" dirty="0">
              <a:solidFill>
                <a:schemeClr val="dk1"/>
              </a:solidFill>
              <a:latin typeface="Roboto Light"/>
              <a:ea typeface="Roboto Light"/>
              <a:cs typeface="Roboto Light"/>
              <a:sym typeface="Roboto Light"/>
            </a:endParaRPr>
          </a:p>
          <a:p>
            <a:pPr marL="0" indent="0">
              <a:lnSpc>
                <a:spcPct val="115000"/>
              </a:lnSpc>
              <a:buClr>
                <a:schemeClr val="dk1"/>
              </a:buClr>
              <a:buNone/>
            </a:pPr>
            <a:endParaRPr sz="1200" b="1" dirty="0">
              <a:solidFill>
                <a:schemeClr val="dk1"/>
              </a:solidFill>
              <a:latin typeface="Roboto"/>
              <a:ea typeface="Roboto"/>
              <a:cs typeface="Roboto"/>
              <a:sym typeface="Roboto"/>
            </a:endParaRPr>
          </a:p>
          <a:p>
            <a:pPr marL="0" indent="0">
              <a:lnSpc>
                <a:spcPct val="115000"/>
              </a:lnSpc>
              <a:buClr>
                <a:schemeClr val="dk1"/>
              </a:buClr>
              <a:buNone/>
            </a:pPr>
            <a:r>
              <a:rPr lang="en" sz="1200" b="1" dirty="0">
                <a:solidFill>
                  <a:schemeClr val="dk1"/>
                </a:solidFill>
                <a:latin typeface="Roboto"/>
                <a:ea typeface="Roboto"/>
                <a:cs typeface="Roboto"/>
                <a:sym typeface="Roboto"/>
              </a:rPr>
              <a:t>Ask: </a:t>
            </a:r>
            <a:r>
              <a:rPr lang="en" sz="1200" dirty="0">
                <a:solidFill>
                  <a:schemeClr val="dk1"/>
                </a:solidFill>
                <a:latin typeface="Roboto Light"/>
                <a:ea typeface="Roboto Light"/>
                <a:cs typeface="Roboto Light"/>
                <a:sym typeface="Roboto Light"/>
              </a:rPr>
              <a:t>Were any of the approaches to student behavior management and de-escalation we covered already today present in this video?</a:t>
            </a:r>
            <a:endParaRPr sz="1200" dirty="0">
              <a:solidFill>
                <a:schemeClr val="dk1"/>
              </a:solidFill>
              <a:latin typeface="Roboto Light"/>
              <a:ea typeface="Roboto Light"/>
              <a:cs typeface="Roboto Light"/>
              <a:sym typeface="Roboto Light"/>
            </a:endParaRPr>
          </a:p>
          <a:p>
            <a:pPr marL="0" indent="0">
              <a:lnSpc>
                <a:spcPct val="115000"/>
              </a:lnSpc>
              <a:buClr>
                <a:schemeClr val="dk1"/>
              </a:buClr>
              <a:buNone/>
            </a:pPr>
            <a:endParaRPr sz="1200" dirty="0">
              <a:solidFill>
                <a:schemeClr val="dk1"/>
              </a:solidFill>
              <a:latin typeface="Roboto Light"/>
              <a:ea typeface="Roboto Light"/>
              <a:cs typeface="Roboto Light"/>
              <a:sym typeface="Roboto Light"/>
            </a:endParaRPr>
          </a:p>
          <a:p>
            <a:pPr marL="0" indent="0">
              <a:lnSpc>
                <a:spcPct val="115000"/>
              </a:lnSpc>
              <a:buClr>
                <a:schemeClr val="dk1"/>
              </a:buClr>
              <a:buNone/>
            </a:pPr>
            <a:r>
              <a:rPr lang="en" sz="1200" dirty="0">
                <a:solidFill>
                  <a:schemeClr val="dk1"/>
                </a:solidFill>
                <a:latin typeface="Roboto Light"/>
                <a:ea typeface="Roboto Light"/>
                <a:cs typeface="Roboto Light"/>
                <a:sym typeface="Roboto Light"/>
              </a:rPr>
              <a:t>What could have been done differently to prevent the escalated situation?</a:t>
            </a:r>
            <a:endParaRPr sz="1200" dirty="0">
              <a:solidFill>
                <a:schemeClr val="dk1"/>
              </a:solidFill>
              <a:latin typeface="Roboto Light"/>
              <a:ea typeface="Roboto Light"/>
              <a:cs typeface="Roboto Light"/>
              <a:sym typeface="Roboto Light"/>
            </a:endParaRPr>
          </a:p>
          <a:p>
            <a:pPr marL="0" indent="0">
              <a:lnSpc>
                <a:spcPct val="115000"/>
              </a:lnSpc>
              <a:buNone/>
            </a:pPr>
            <a:r>
              <a:rPr lang="en" sz="1200" b="1" dirty="0">
                <a:solidFill>
                  <a:schemeClr val="dk1"/>
                </a:solidFill>
                <a:latin typeface="Roboto"/>
                <a:ea typeface="Roboto"/>
                <a:cs typeface="Roboto"/>
                <a:sym typeface="Roboto"/>
              </a:rPr>
              <a:t>Note: </a:t>
            </a:r>
            <a:r>
              <a:rPr lang="en" sz="1200" dirty="0">
                <a:solidFill>
                  <a:schemeClr val="dk1"/>
                </a:solidFill>
                <a:latin typeface="Roboto Light"/>
                <a:ea typeface="Roboto Light"/>
                <a:cs typeface="Roboto Light"/>
                <a:sym typeface="Roboto Light"/>
              </a:rPr>
              <a:t>Video is 8 minutes and 23 seconds long.</a:t>
            </a:r>
            <a:endParaRPr sz="1200" dirty="0">
              <a:solidFill>
                <a:schemeClr val="dk1"/>
              </a:solidFill>
              <a:latin typeface="Roboto Light"/>
              <a:ea typeface="Roboto Light"/>
              <a:cs typeface="Roboto Light"/>
              <a:sym typeface="Roboto Light"/>
            </a:endParaRPr>
          </a:p>
          <a:p>
            <a:pPr marL="0" indent="0">
              <a:lnSpc>
                <a:spcPct val="115000"/>
              </a:lnSpc>
              <a:buClr>
                <a:schemeClr val="dk1"/>
              </a:buClr>
              <a:buNone/>
            </a:pPr>
            <a:r>
              <a:rPr lang="en" sz="1200" dirty="0">
                <a:solidFill>
                  <a:schemeClr val="dk1"/>
                </a:solidFill>
                <a:latin typeface="Roboto Light"/>
                <a:ea typeface="Roboto Light"/>
                <a:cs typeface="Roboto Light"/>
                <a:sym typeface="Roboto Light"/>
              </a:rPr>
              <a:t>Video url: </a:t>
            </a:r>
            <a:r>
              <a:rPr lang="en" u="sng" dirty="0">
                <a:solidFill>
                  <a:schemeClr val="hlink"/>
                </a:solidFill>
                <a:hlinkClick r:id="rId3"/>
              </a:rPr>
              <a:t>https://www.youtube.com/watch?v=X9_WwuGF4dM&amp;feature=emb_title</a:t>
            </a:r>
            <a:endParaRPr sz="1200" dirty="0">
              <a:solidFill>
                <a:schemeClr val="dk1"/>
              </a:solidFill>
              <a:latin typeface="Roboto Light"/>
              <a:ea typeface="Roboto Light"/>
              <a:cs typeface="Roboto Light"/>
              <a:sym typeface="Roboto Light"/>
            </a:endParaRPr>
          </a:p>
        </p:txBody>
      </p:sp>
    </p:spTree>
    <p:extLst>
      <p:ext uri="{BB962C8B-B14F-4D97-AF65-F5344CB8AC3E}">
        <p14:creationId xmlns:p14="http://schemas.microsoft.com/office/powerpoint/2010/main" val="2711610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00bfca867_1_105:notes"/>
          <p:cNvSpPr>
            <a:spLocks noGrp="1" noRot="1" noChangeAspect="1"/>
          </p:cNvSpPr>
          <p:nvPr>
            <p:ph type="sldImg" idx="2"/>
          </p:nvPr>
        </p:nvSpPr>
        <p:spPr>
          <a:xfrm>
            <a:off x="628650" y="692150"/>
            <a:ext cx="6154738" cy="34623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700bfca867_1_105:notes"/>
          <p:cNvSpPr txBox="1">
            <a:spLocks noGrp="1"/>
          </p:cNvSpPr>
          <p:nvPr>
            <p:ph type="body" idx="1"/>
          </p:nvPr>
        </p:nvSpPr>
        <p:spPr>
          <a:xfrm>
            <a:off x="741129" y="4386440"/>
            <a:ext cx="5929023" cy="4155574"/>
          </a:xfrm>
          <a:prstGeom prst="rect">
            <a:avLst/>
          </a:prstGeom>
        </p:spPr>
        <p:txBody>
          <a:bodyPr spcFirstLastPara="1" wrap="square" lIns="97082" tIns="97082" rIns="97082" bIns="97082" anchor="t" anchorCtr="0">
            <a:noAutofit/>
          </a:bodyPr>
          <a:lstStyle/>
          <a:p>
            <a:r>
              <a:rPr lang="en-US"/>
              <a:t>Restorative Practices Here</a:t>
            </a:r>
          </a:p>
          <a:p>
            <a:endParaRPr lang="en-US"/>
          </a:p>
          <a:p>
            <a:r>
              <a:rPr lang="en-US"/>
              <a:t>Adjust response to Bx or discipline</a:t>
            </a:r>
          </a:p>
          <a:p>
            <a:pPr marL="0" indent="0">
              <a:lnSpc>
                <a:spcPct val="115000"/>
              </a:lnSpc>
              <a:buClr>
                <a:schemeClr val="dk1"/>
              </a:buClr>
              <a:buNone/>
            </a:pPr>
            <a:endParaRPr lang="en-US">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lIns="94275" tIns="47137" rIns="94275" bIns="47137"/>
          <a:lstStyle/>
          <a:p>
            <a:pPr algn="r" defTabSz="471373">
              <a:defRPr/>
            </a:pPr>
            <a:fld id="{53B2DD59-D21F-4F7C-86AE-C3A72B1DB821}" type="slidenum">
              <a:rPr lang="en-US" sz="1200">
                <a:solidFill>
                  <a:prstClr val="black"/>
                </a:solidFill>
                <a:latin typeface="Calibri" panose="020F0502020204030204"/>
              </a:rPr>
              <a:pPr algn="r" defTabSz="471373">
                <a:defRPr/>
              </a:pPr>
              <a:t>45</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204929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lIns="94275" tIns="47137" rIns="94275" bIns="47137"/>
          <a:lstStyle/>
          <a:p>
            <a:pPr algn="r" defTabSz="471373">
              <a:defRPr/>
            </a:pPr>
            <a:fld id="{53B2DD59-D21F-4F7C-86AE-C3A72B1DB821}" type="slidenum">
              <a:rPr lang="en-US" sz="1200">
                <a:solidFill>
                  <a:prstClr val="black"/>
                </a:solidFill>
                <a:latin typeface="Calibri" panose="020F0502020204030204"/>
              </a:rPr>
              <a:pPr algn="r" defTabSz="471373">
                <a:defRPr/>
              </a:pPr>
              <a:t>46</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160724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700bfca867_1_9:notes"/>
          <p:cNvSpPr>
            <a:spLocks noGrp="1" noRot="1" noChangeAspect="1"/>
          </p:cNvSpPr>
          <p:nvPr>
            <p:ph type="sldImg" idx="2"/>
          </p:nvPr>
        </p:nvSpPr>
        <p:spPr>
          <a:xfrm>
            <a:off x="596900" y="679450"/>
            <a:ext cx="6057900" cy="34083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700bfca867_1_9:notes"/>
          <p:cNvSpPr txBox="1">
            <a:spLocks noGrp="1"/>
          </p:cNvSpPr>
          <p:nvPr>
            <p:ph type="body" idx="1"/>
          </p:nvPr>
        </p:nvSpPr>
        <p:spPr>
          <a:xfrm>
            <a:off x="725018" y="4314529"/>
            <a:ext cx="5800131" cy="4087448"/>
          </a:xfrm>
          <a:prstGeom prst="rect">
            <a:avLst/>
          </a:prstGeom>
        </p:spPr>
        <p:txBody>
          <a:bodyPr spcFirstLastPara="1" wrap="square" lIns="94259" tIns="94259" rIns="94259" bIns="94259" anchor="t" anchorCtr="0">
            <a:noAutofit/>
          </a:bodyPr>
          <a:lstStyle/>
          <a:p>
            <a:pPr marL="0" indent="0">
              <a:lnSpc>
                <a:spcPct val="115000"/>
              </a:lnSpc>
              <a:buClr>
                <a:schemeClr val="dk1"/>
              </a:buClr>
              <a:buNone/>
            </a:pPr>
            <a:r>
              <a:rPr lang="en" sz="1200" b="1">
                <a:solidFill>
                  <a:schemeClr val="dk1"/>
                </a:solidFill>
                <a:latin typeface="Roboto"/>
                <a:ea typeface="Roboto"/>
                <a:cs typeface="Roboto"/>
                <a:sym typeface="Roboto"/>
              </a:rPr>
              <a:t>Direct: </a:t>
            </a:r>
            <a:r>
              <a:rPr lang="en" sz="1200">
                <a:solidFill>
                  <a:schemeClr val="dk1"/>
                </a:solidFill>
                <a:latin typeface="Roboto Light"/>
                <a:ea typeface="Roboto Light"/>
                <a:cs typeface="Roboto Light"/>
                <a:sym typeface="Roboto Light"/>
              </a:rPr>
              <a:t>Find an elbow partner.</a:t>
            </a:r>
            <a:endParaRPr sz="1200">
              <a:solidFill>
                <a:schemeClr val="dk1"/>
              </a:solidFill>
              <a:latin typeface="Roboto Light"/>
              <a:ea typeface="Roboto Light"/>
              <a:cs typeface="Roboto Light"/>
              <a:sym typeface="Roboto Light"/>
            </a:endParaRPr>
          </a:p>
          <a:p>
            <a:pPr marL="0" indent="0">
              <a:lnSpc>
                <a:spcPct val="115000"/>
              </a:lnSpc>
              <a:buClr>
                <a:schemeClr val="dk1"/>
              </a:buClr>
              <a:buNone/>
            </a:pPr>
            <a:endParaRPr sz="1200" b="1">
              <a:solidFill>
                <a:schemeClr val="dk1"/>
              </a:solidFill>
              <a:latin typeface="Roboto"/>
              <a:ea typeface="Roboto"/>
              <a:cs typeface="Roboto"/>
              <a:sym typeface="Roboto"/>
            </a:endParaRPr>
          </a:p>
          <a:p>
            <a:pPr marL="0" indent="0">
              <a:lnSpc>
                <a:spcPct val="115000"/>
              </a:lnSpc>
              <a:buClr>
                <a:schemeClr val="dk1"/>
              </a:buClr>
              <a:buNone/>
            </a:pPr>
            <a:r>
              <a:rPr lang="en" sz="1200" b="1">
                <a:solidFill>
                  <a:schemeClr val="dk1"/>
                </a:solidFill>
                <a:latin typeface="Roboto"/>
                <a:ea typeface="Roboto"/>
                <a:cs typeface="Roboto"/>
                <a:sym typeface="Roboto"/>
              </a:rPr>
              <a:t>Say:</a:t>
            </a:r>
            <a:r>
              <a:rPr lang="en" sz="1200">
                <a:solidFill>
                  <a:schemeClr val="dk1"/>
                </a:solidFill>
                <a:latin typeface="Roboto Light"/>
                <a:ea typeface="Roboto Light"/>
                <a:cs typeface="Roboto Light"/>
                <a:sym typeface="Roboto Light"/>
              </a:rPr>
              <a:t> To begin, think of some challenging student behaviors you have experienced in your role as a paraeducator.</a:t>
            </a:r>
            <a:endParaRPr sz="1200">
              <a:solidFill>
                <a:schemeClr val="dk1"/>
              </a:solidFill>
              <a:latin typeface="Roboto Light"/>
              <a:ea typeface="Roboto Light"/>
              <a:cs typeface="Roboto Light"/>
              <a:sym typeface="Roboto Light"/>
            </a:endParaRPr>
          </a:p>
          <a:p>
            <a:pPr marL="471373" indent="-314249">
              <a:lnSpc>
                <a:spcPct val="115000"/>
              </a:lnSpc>
              <a:buClr>
                <a:schemeClr val="dk1"/>
              </a:buClr>
              <a:buSzPts val="1200"/>
              <a:buFont typeface="Roboto Light"/>
              <a:buChar char="●"/>
            </a:pPr>
            <a:r>
              <a:rPr lang="en" sz="1200">
                <a:solidFill>
                  <a:schemeClr val="dk1"/>
                </a:solidFill>
                <a:latin typeface="Roboto Light"/>
                <a:ea typeface="Roboto Light"/>
                <a:cs typeface="Roboto Light"/>
                <a:sym typeface="Roboto Light"/>
              </a:rPr>
              <a:t>Identify what made the behaviors challenging?</a:t>
            </a:r>
            <a:endParaRPr sz="1200">
              <a:solidFill>
                <a:schemeClr val="dk1"/>
              </a:solidFill>
              <a:latin typeface="Roboto Light"/>
              <a:ea typeface="Roboto Light"/>
              <a:cs typeface="Roboto Light"/>
              <a:sym typeface="Roboto Light"/>
            </a:endParaRPr>
          </a:p>
          <a:p>
            <a:pPr marL="471373" indent="-314249">
              <a:lnSpc>
                <a:spcPct val="115000"/>
              </a:lnSpc>
              <a:buClr>
                <a:schemeClr val="dk1"/>
              </a:buClr>
              <a:buSzPts val="1200"/>
              <a:buFont typeface="Roboto Light"/>
              <a:buChar char="●"/>
            </a:pPr>
            <a:r>
              <a:rPr lang="en" sz="1200">
                <a:solidFill>
                  <a:schemeClr val="dk1"/>
                </a:solidFill>
                <a:latin typeface="Roboto Light"/>
                <a:ea typeface="Roboto Light"/>
                <a:cs typeface="Roboto Light"/>
                <a:sym typeface="Roboto Light"/>
              </a:rPr>
              <a:t>Why do you think the student displayed the behaviors?</a:t>
            </a:r>
            <a:endParaRPr sz="1200">
              <a:solidFill>
                <a:schemeClr val="dk1"/>
              </a:solidFill>
              <a:latin typeface="Roboto Light"/>
              <a:ea typeface="Roboto Light"/>
              <a:cs typeface="Roboto Light"/>
              <a:sym typeface="Roboto Light"/>
            </a:endParaRPr>
          </a:p>
          <a:p>
            <a:pPr marL="471373" indent="-314249">
              <a:lnSpc>
                <a:spcPct val="115000"/>
              </a:lnSpc>
              <a:buClr>
                <a:schemeClr val="dk1"/>
              </a:buClr>
              <a:buSzPts val="1200"/>
              <a:buFont typeface="Roboto Light"/>
              <a:buChar char="●"/>
            </a:pPr>
            <a:r>
              <a:rPr lang="en" sz="1200">
                <a:solidFill>
                  <a:schemeClr val="dk1"/>
                </a:solidFill>
                <a:latin typeface="Roboto Light"/>
                <a:ea typeface="Roboto Light"/>
                <a:cs typeface="Roboto Light"/>
                <a:sym typeface="Roboto Light"/>
              </a:rPr>
              <a:t>What were some of the strategies that you used that were effective or ineffective in managing these behaviors?</a:t>
            </a:r>
            <a:endParaRPr/>
          </a:p>
        </p:txBody>
      </p:sp>
    </p:spTree>
    <p:extLst>
      <p:ext uri="{BB962C8B-B14F-4D97-AF65-F5344CB8AC3E}">
        <p14:creationId xmlns:p14="http://schemas.microsoft.com/office/powerpoint/2010/main" val="744037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700bfca867_1_9:notes"/>
          <p:cNvSpPr>
            <a:spLocks noGrp="1" noRot="1" noChangeAspect="1"/>
          </p:cNvSpPr>
          <p:nvPr>
            <p:ph type="sldImg" idx="2"/>
          </p:nvPr>
        </p:nvSpPr>
        <p:spPr>
          <a:xfrm>
            <a:off x="596900" y="679450"/>
            <a:ext cx="6057900" cy="34083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700bfca867_1_9:notes"/>
          <p:cNvSpPr txBox="1">
            <a:spLocks noGrp="1"/>
          </p:cNvSpPr>
          <p:nvPr>
            <p:ph type="body" idx="1"/>
          </p:nvPr>
        </p:nvSpPr>
        <p:spPr>
          <a:xfrm>
            <a:off x="725018" y="4314529"/>
            <a:ext cx="5800131" cy="4087448"/>
          </a:xfrm>
          <a:prstGeom prst="rect">
            <a:avLst/>
          </a:prstGeom>
        </p:spPr>
        <p:txBody>
          <a:bodyPr spcFirstLastPara="1" wrap="square" lIns="94259" tIns="94259" rIns="94259" bIns="94259" anchor="t" anchorCtr="0">
            <a:noAutofit/>
          </a:bodyPr>
          <a:lstStyle/>
          <a:p>
            <a:pPr marL="0" indent="0">
              <a:lnSpc>
                <a:spcPct val="115000"/>
              </a:lnSpc>
              <a:buClr>
                <a:schemeClr val="dk1"/>
              </a:buClr>
              <a:buNone/>
            </a:pPr>
            <a:r>
              <a:rPr lang="en" sz="1200" b="1">
                <a:solidFill>
                  <a:schemeClr val="dk1"/>
                </a:solidFill>
                <a:latin typeface="Roboto"/>
                <a:ea typeface="Roboto"/>
                <a:cs typeface="Roboto"/>
                <a:sym typeface="Roboto"/>
              </a:rPr>
              <a:t>Direct: </a:t>
            </a:r>
            <a:r>
              <a:rPr lang="en" sz="1200">
                <a:solidFill>
                  <a:schemeClr val="dk1"/>
                </a:solidFill>
                <a:latin typeface="Roboto Light"/>
                <a:ea typeface="Roboto Light"/>
                <a:cs typeface="Roboto Light"/>
                <a:sym typeface="Roboto Light"/>
              </a:rPr>
              <a:t>Find an elbow partner.</a:t>
            </a:r>
            <a:endParaRPr sz="1200">
              <a:solidFill>
                <a:schemeClr val="dk1"/>
              </a:solidFill>
              <a:latin typeface="Roboto Light"/>
              <a:ea typeface="Roboto Light"/>
              <a:cs typeface="Roboto Light"/>
              <a:sym typeface="Roboto Light"/>
            </a:endParaRPr>
          </a:p>
          <a:p>
            <a:pPr marL="0" indent="0">
              <a:lnSpc>
                <a:spcPct val="115000"/>
              </a:lnSpc>
              <a:buClr>
                <a:schemeClr val="dk1"/>
              </a:buClr>
              <a:buNone/>
            </a:pPr>
            <a:endParaRPr sz="1200" b="1">
              <a:solidFill>
                <a:schemeClr val="dk1"/>
              </a:solidFill>
              <a:latin typeface="Roboto"/>
              <a:ea typeface="Roboto"/>
              <a:cs typeface="Roboto"/>
              <a:sym typeface="Roboto"/>
            </a:endParaRPr>
          </a:p>
          <a:p>
            <a:pPr marL="0" indent="0">
              <a:lnSpc>
                <a:spcPct val="115000"/>
              </a:lnSpc>
              <a:buClr>
                <a:schemeClr val="dk1"/>
              </a:buClr>
              <a:buNone/>
            </a:pPr>
            <a:r>
              <a:rPr lang="en" sz="1200" b="1">
                <a:solidFill>
                  <a:schemeClr val="dk1"/>
                </a:solidFill>
                <a:latin typeface="Roboto"/>
                <a:ea typeface="Roboto"/>
                <a:cs typeface="Roboto"/>
                <a:sym typeface="Roboto"/>
              </a:rPr>
              <a:t>Say:</a:t>
            </a:r>
            <a:r>
              <a:rPr lang="en" sz="1200">
                <a:solidFill>
                  <a:schemeClr val="dk1"/>
                </a:solidFill>
                <a:latin typeface="Roboto Light"/>
                <a:ea typeface="Roboto Light"/>
                <a:cs typeface="Roboto Light"/>
                <a:sym typeface="Roboto Light"/>
              </a:rPr>
              <a:t> To begin, think of some challenging student behaviors you have experienced in your role as a paraeducator.</a:t>
            </a:r>
            <a:endParaRPr sz="1200">
              <a:solidFill>
                <a:schemeClr val="dk1"/>
              </a:solidFill>
              <a:latin typeface="Roboto Light"/>
              <a:ea typeface="Roboto Light"/>
              <a:cs typeface="Roboto Light"/>
              <a:sym typeface="Roboto Light"/>
            </a:endParaRPr>
          </a:p>
          <a:p>
            <a:pPr marL="471373" indent="-314249">
              <a:lnSpc>
                <a:spcPct val="115000"/>
              </a:lnSpc>
              <a:buClr>
                <a:schemeClr val="dk1"/>
              </a:buClr>
              <a:buSzPts val="1200"/>
              <a:buFont typeface="Roboto Light"/>
              <a:buChar char="●"/>
            </a:pPr>
            <a:r>
              <a:rPr lang="en" sz="1200">
                <a:solidFill>
                  <a:schemeClr val="dk1"/>
                </a:solidFill>
                <a:latin typeface="Roboto Light"/>
                <a:ea typeface="Roboto Light"/>
                <a:cs typeface="Roboto Light"/>
                <a:sym typeface="Roboto Light"/>
              </a:rPr>
              <a:t>Identify what made the behaviors challenging?</a:t>
            </a:r>
            <a:endParaRPr sz="1200">
              <a:solidFill>
                <a:schemeClr val="dk1"/>
              </a:solidFill>
              <a:latin typeface="Roboto Light"/>
              <a:ea typeface="Roboto Light"/>
              <a:cs typeface="Roboto Light"/>
              <a:sym typeface="Roboto Light"/>
            </a:endParaRPr>
          </a:p>
          <a:p>
            <a:pPr marL="471373" indent="-314249">
              <a:lnSpc>
                <a:spcPct val="115000"/>
              </a:lnSpc>
              <a:buClr>
                <a:schemeClr val="dk1"/>
              </a:buClr>
              <a:buSzPts val="1200"/>
              <a:buFont typeface="Roboto Light"/>
              <a:buChar char="●"/>
            </a:pPr>
            <a:r>
              <a:rPr lang="en" sz="1200">
                <a:solidFill>
                  <a:schemeClr val="dk1"/>
                </a:solidFill>
                <a:latin typeface="Roboto Light"/>
                <a:ea typeface="Roboto Light"/>
                <a:cs typeface="Roboto Light"/>
                <a:sym typeface="Roboto Light"/>
              </a:rPr>
              <a:t>Why do you think the student displayed the behaviors?</a:t>
            </a:r>
            <a:endParaRPr sz="1200">
              <a:solidFill>
                <a:schemeClr val="dk1"/>
              </a:solidFill>
              <a:latin typeface="Roboto Light"/>
              <a:ea typeface="Roboto Light"/>
              <a:cs typeface="Roboto Light"/>
              <a:sym typeface="Roboto Light"/>
            </a:endParaRPr>
          </a:p>
          <a:p>
            <a:pPr marL="471373" indent="-314249">
              <a:lnSpc>
                <a:spcPct val="115000"/>
              </a:lnSpc>
              <a:buClr>
                <a:schemeClr val="dk1"/>
              </a:buClr>
              <a:buSzPts val="1200"/>
              <a:buFont typeface="Roboto Light"/>
              <a:buChar char="●"/>
            </a:pPr>
            <a:r>
              <a:rPr lang="en" sz="1200">
                <a:solidFill>
                  <a:schemeClr val="dk1"/>
                </a:solidFill>
                <a:latin typeface="Roboto Light"/>
                <a:ea typeface="Roboto Light"/>
                <a:cs typeface="Roboto Light"/>
                <a:sym typeface="Roboto Light"/>
              </a:rPr>
              <a:t>What were some of the strategies that you used that were effective or ineffective in managing these behaviors?</a:t>
            </a:r>
            <a:endParaRPr/>
          </a:p>
        </p:txBody>
      </p:sp>
    </p:spTree>
    <p:extLst>
      <p:ext uri="{BB962C8B-B14F-4D97-AF65-F5344CB8AC3E}">
        <p14:creationId xmlns:p14="http://schemas.microsoft.com/office/powerpoint/2010/main" val="1251901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1963" y="722313"/>
            <a:ext cx="6391275" cy="3595687"/>
          </a:xfrm>
        </p:spPr>
      </p:sp>
      <p:sp>
        <p:nvSpPr>
          <p:cNvPr id="3" name="Notes Placeholder 2"/>
          <p:cNvSpPr>
            <a:spLocks noGrp="1"/>
          </p:cNvSpPr>
          <p:nvPr>
            <p:ph type="body" idx="1"/>
          </p:nvPr>
        </p:nvSpPr>
        <p:spPr/>
        <p:txBody>
          <a:bodyPr/>
          <a:lstStyle/>
          <a:p>
            <a:pPr marL="163017" indent="0">
              <a:buNone/>
            </a:pPr>
            <a:r>
              <a:rPr lang="en-US"/>
              <a:t>This statement from OSPI underscores that what we believe about students can impact how well they do in school.</a:t>
            </a:r>
          </a:p>
          <a:p>
            <a:pPr marL="163017" indent="0">
              <a:buNone/>
            </a:pPr>
            <a:endParaRPr lang="en-US"/>
          </a:p>
          <a:p>
            <a:pPr marL="163017" indent="0">
              <a:buNone/>
            </a:pPr>
            <a:r>
              <a:rPr lang="en-US"/>
              <a:t>(Pause on Punitive discipline) Punitive discipline may reflect a professionals beliefs about what students need to improve behavior.  </a:t>
            </a:r>
          </a:p>
          <a:p>
            <a:pPr marL="163017" indent="0">
              <a:buNone/>
            </a:pPr>
            <a:endParaRPr lang="en-US"/>
          </a:p>
          <a:p>
            <a:pPr marL="163017" indent="0">
              <a:buNone/>
            </a:pPr>
            <a:r>
              <a:rPr lang="en-US"/>
              <a:t>What have you noticed are some biases that impact student learning? </a:t>
            </a:r>
          </a:p>
        </p:txBody>
      </p:sp>
      <p:sp>
        <p:nvSpPr>
          <p:cNvPr id="4" name="Slide Number Placeholder 3"/>
          <p:cNvSpPr>
            <a:spLocks noGrp="1"/>
          </p:cNvSpPr>
          <p:nvPr>
            <p:ph type="sldNum" sz="quarter" idx="4294967295"/>
          </p:nvPr>
        </p:nvSpPr>
        <p:spPr/>
        <p:txBody>
          <a:bodyPr lIns="97100" tIns="48549" rIns="97100" bIns="48549"/>
          <a:lstStyle/>
          <a:p>
            <a:pPr algn="r" defTabSz="970989">
              <a:defRPr/>
            </a:pPr>
            <a:fld id="{8B526293-5E3B-4F98-8C99-3C1675715FA2}" type="slidenum">
              <a:rPr lang="en-US" sz="1200">
                <a:solidFill>
                  <a:prstClr val="black"/>
                </a:solidFill>
                <a:latin typeface="Calibri" panose="020F0502020204030204"/>
              </a:rPr>
              <a:pPr algn="r" defTabSz="970989">
                <a:defRPr/>
              </a:pPr>
              <a:t>50</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823694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1963" y="722313"/>
            <a:ext cx="6391275" cy="3595687"/>
          </a:xfrm>
        </p:spPr>
      </p:sp>
      <p:sp>
        <p:nvSpPr>
          <p:cNvPr id="3" name="Notes Placeholder 2"/>
          <p:cNvSpPr>
            <a:spLocks noGrp="1"/>
          </p:cNvSpPr>
          <p:nvPr>
            <p:ph type="body" idx="1"/>
          </p:nvPr>
        </p:nvSpPr>
        <p:spPr/>
        <p:txBody>
          <a:bodyPr/>
          <a:lstStyle/>
          <a:p>
            <a:pPr marL="163017" indent="0">
              <a:buNone/>
            </a:pPr>
            <a:r>
              <a:rPr lang="en-US" dirty="0"/>
              <a:t>5:30</a:t>
            </a:r>
          </a:p>
        </p:txBody>
      </p:sp>
      <p:sp>
        <p:nvSpPr>
          <p:cNvPr id="4" name="Slide Number Placeholder 3"/>
          <p:cNvSpPr>
            <a:spLocks noGrp="1"/>
          </p:cNvSpPr>
          <p:nvPr>
            <p:ph type="sldNum" sz="quarter" idx="4294967295"/>
          </p:nvPr>
        </p:nvSpPr>
        <p:spPr/>
        <p:txBody>
          <a:bodyPr lIns="97100" tIns="48549" rIns="97100" bIns="48549"/>
          <a:lstStyle/>
          <a:p>
            <a:pPr algn="r" defTabSz="970989">
              <a:defRPr/>
            </a:pPr>
            <a:fld id="{8B526293-5E3B-4F98-8C99-3C1675715FA2}" type="slidenum">
              <a:rPr lang="en-US" sz="1200">
                <a:solidFill>
                  <a:prstClr val="black"/>
                </a:solidFill>
                <a:latin typeface="Calibri" panose="020F0502020204030204"/>
              </a:rPr>
              <a:pPr algn="r" defTabSz="970989">
                <a:defRPr/>
              </a:pPr>
              <a:t>51</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456957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3:00</a:t>
            </a:r>
          </a:p>
        </p:txBody>
      </p:sp>
    </p:spTree>
    <p:extLst>
      <p:ext uri="{BB962C8B-B14F-4D97-AF65-F5344CB8AC3E}">
        <p14:creationId xmlns:p14="http://schemas.microsoft.com/office/powerpoint/2010/main" val="193191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812173c677_0_75:notes"/>
          <p:cNvSpPr>
            <a:spLocks noGrp="1" noRot="1" noChangeAspect="1"/>
          </p:cNvSpPr>
          <p:nvPr>
            <p:ph type="sldImg" idx="2"/>
          </p:nvPr>
        </p:nvSpPr>
        <p:spPr>
          <a:xfrm>
            <a:off x="628650" y="692150"/>
            <a:ext cx="6154738" cy="34623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812173c677_0_75:notes"/>
          <p:cNvSpPr txBox="1">
            <a:spLocks noGrp="1"/>
          </p:cNvSpPr>
          <p:nvPr>
            <p:ph type="body" idx="1"/>
          </p:nvPr>
        </p:nvSpPr>
        <p:spPr>
          <a:xfrm>
            <a:off x="741129" y="4386440"/>
            <a:ext cx="5929023" cy="4155574"/>
          </a:xfrm>
          <a:prstGeom prst="rect">
            <a:avLst/>
          </a:prstGeom>
        </p:spPr>
        <p:txBody>
          <a:bodyPr spcFirstLastPara="1" wrap="square" lIns="97082" tIns="97082" rIns="97082" bIns="97082" anchor="t" anchorCtr="0">
            <a:noAutofit/>
          </a:bodyPr>
          <a:lstStyle/>
          <a:p>
            <a:pPr marL="0" indent="0">
              <a:lnSpc>
                <a:spcPct val="115000"/>
              </a:lnSpc>
              <a:buClr>
                <a:schemeClr val="dk1"/>
              </a:buClr>
              <a:buNone/>
            </a:pPr>
            <a:r>
              <a:rPr lang="en" sz="1200" b="1">
                <a:solidFill>
                  <a:schemeClr val="dk1"/>
                </a:solidFill>
                <a:latin typeface="Roboto"/>
                <a:ea typeface="Roboto"/>
                <a:cs typeface="Roboto"/>
                <a:sym typeface="Roboto"/>
              </a:rPr>
              <a:t>Say:  </a:t>
            </a:r>
            <a:r>
              <a:rPr lang="en" sz="1200">
                <a:solidFill>
                  <a:schemeClr val="dk1"/>
                </a:solidFill>
                <a:latin typeface="Roboto Light"/>
                <a:ea typeface="Roboto Light"/>
                <a:cs typeface="Roboto Light"/>
                <a:sym typeface="Roboto Light"/>
              </a:rPr>
              <a:t>As we think about all the strategies presented in this unit: </a:t>
            </a:r>
            <a:endParaRPr sz="1200">
              <a:solidFill>
                <a:schemeClr val="dk1"/>
              </a:solidFill>
              <a:latin typeface="Roboto Light"/>
              <a:ea typeface="Roboto Light"/>
              <a:cs typeface="Roboto Light"/>
              <a:sym typeface="Roboto Light"/>
            </a:endParaRPr>
          </a:p>
          <a:p>
            <a:pPr marL="970989" indent="-323662">
              <a:lnSpc>
                <a:spcPct val="115000"/>
              </a:lnSpc>
              <a:buClr>
                <a:schemeClr val="dk1"/>
              </a:buClr>
              <a:buSzPts val="1200"/>
              <a:buFont typeface="Roboto Light"/>
              <a:buChar char="●"/>
            </a:pPr>
            <a:r>
              <a:rPr lang="en" sz="1200">
                <a:solidFill>
                  <a:schemeClr val="dk1"/>
                </a:solidFill>
                <a:latin typeface="Roboto Light"/>
                <a:ea typeface="Roboto Light"/>
                <a:cs typeface="Roboto Light"/>
                <a:sym typeface="Roboto Light"/>
              </a:rPr>
              <a:t>What new ideas for managing and responding to student behavior have you encountered?</a:t>
            </a:r>
            <a:endParaRPr lang="en-US" sz="1200">
              <a:solidFill>
                <a:schemeClr val="dk1"/>
              </a:solidFill>
              <a:latin typeface="Roboto Light"/>
              <a:ea typeface="Roboto Light"/>
              <a:cs typeface="Roboto Light"/>
              <a:sym typeface="Roboto Light"/>
            </a:endParaRPr>
          </a:p>
          <a:p>
            <a:pPr marL="970989" indent="-323662">
              <a:lnSpc>
                <a:spcPct val="115000"/>
              </a:lnSpc>
              <a:buClr>
                <a:schemeClr val="dk1"/>
              </a:buClr>
              <a:buSzPts val="1200"/>
              <a:buFont typeface="Roboto Light"/>
              <a:buChar char="●"/>
            </a:pPr>
            <a:r>
              <a:rPr lang="en" sz="1200">
                <a:solidFill>
                  <a:schemeClr val="dk1"/>
                </a:solidFill>
                <a:latin typeface="Roboto Light"/>
                <a:ea typeface="Roboto Light"/>
                <a:cs typeface="Roboto Light"/>
                <a:sym typeface="Roboto Light"/>
              </a:rPr>
              <a:t>What will you do differently moving forward? </a:t>
            </a:r>
            <a:endParaRPr lang="en-US" sz="1200">
              <a:solidFill>
                <a:schemeClr val="dk1"/>
              </a:solidFill>
              <a:latin typeface="Roboto Light"/>
              <a:ea typeface="Roboto Light"/>
              <a:cs typeface="Roboto Light"/>
              <a:sym typeface="Roboto Light"/>
            </a:endParaRPr>
          </a:p>
          <a:p>
            <a:pPr marL="970989" indent="-323662">
              <a:lnSpc>
                <a:spcPct val="115000"/>
              </a:lnSpc>
              <a:buClr>
                <a:schemeClr val="dk1"/>
              </a:buClr>
              <a:buSzPts val="1200"/>
              <a:buFont typeface="Roboto Light"/>
              <a:buChar char="●"/>
            </a:pPr>
            <a:r>
              <a:rPr lang="en" sz="1200">
                <a:solidFill>
                  <a:schemeClr val="dk1"/>
                </a:solidFill>
                <a:latin typeface="Roboto Light"/>
                <a:ea typeface="Roboto Light"/>
                <a:cs typeface="Roboto Light"/>
                <a:sym typeface="Roboto Light"/>
              </a:rPr>
              <a:t>What questions do you still have about anything in this unit? </a:t>
            </a:r>
            <a:endParaRPr lang="en-US">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your table discuss your experience with school discipline as a student.</a:t>
            </a:r>
          </a:p>
          <a:p>
            <a:r>
              <a:rPr lang="en-US"/>
              <a:t>Now discuss your professional experience with discipline.</a:t>
            </a:r>
          </a:p>
          <a:p>
            <a:r>
              <a:rPr lang="en-US"/>
              <a:t>**Important to note that both of these experiences are likely different than your experience as a child within your home or with your own children. These experiences are so tied to strong relationships, history in relationships, safety in relationships, etc. that they typically have different characteristics.</a:t>
            </a:r>
          </a:p>
          <a:p>
            <a:pPr marL="163671" indent="0">
              <a:buNone/>
            </a:pPr>
            <a:endParaRPr lang="en-US"/>
          </a:p>
          <a:p>
            <a:r>
              <a:rPr lang="en-US"/>
              <a:t>Discipline means both our responses to behavior violations and the positive and supportive actions we take before, during, and after behavior violations. And we know that putting our time, effort and energy to what we do before there are any problem behaviors is not only  how to best avoid problem behaviors but it is also what’s best for kids and for us to make school a joyful place to come.</a:t>
            </a:r>
          </a:p>
        </p:txBody>
      </p:sp>
      <p:sp>
        <p:nvSpPr>
          <p:cNvPr id="4" name="Slide Number Placeholder 3"/>
          <p:cNvSpPr>
            <a:spLocks noGrp="1"/>
          </p:cNvSpPr>
          <p:nvPr>
            <p:ph type="sldNum" sz="quarter" idx="5"/>
          </p:nvPr>
        </p:nvSpPr>
        <p:spPr/>
        <p:txBody>
          <a:bodyPr lIns="94275" tIns="47137" rIns="94275" bIns="47137"/>
          <a:lstStyle/>
          <a:p>
            <a:pPr algn="r" defTabSz="942746">
              <a:defRPr/>
            </a:pPr>
            <a:fld id="{889D0D6E-F1D6-44FE-A9F0-3F6F858B6F47}" type="slidenum">
              <a:rPr lang="en-US" sz="1200">
                <a:solidFill>
                  <a:prstClr val="black"/>
                </a:solidFill>
                <a:latin typeface="Calibri" panose="020F0502020204030204"/>
              </a:rPr>
              <a:pPr algn="r" defTabSz="942746">
                <a:defRPr/>
              </a:pPr>
              <a:t>4</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401516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812173c677_0_84:notes"/>
          <p:cNvSpPr>
            <a:spLocks noGrp="1" noRot="1" noChangeAspect="1"/>
          </p:cNvSpPr>
          <p:nvPr>
            <p:ph type="sldImg" idx="2"/>
          </p:nvPr>
        </p:nvSpPr>
        <p:spPr>
          <a:xfrm>
            <a:off x="628650" y="692150"/>
            <a:ext cx="6154738" cy="34623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812173c677_0_84:notes"/>
          <p:cNvSpPr txBox="1">
            <a:spLocks noGrp="1"/>
          </p:cNvSpPr>
          <p:nvPr>
            <p:ph type="body" idx="1"/>
          </p:nvPr>
        </p:nvSpPr>
        <p:spPr>
          <a:xfrm>
            <a:off x="741129" y="4386440"/>
            <a:ext cx="5929023" cy="4155574"/>
          </a:xfrm>
          <a:prstGeom prst="rect">
            <a:avLst/>
          </a:prstGeom>
        </p:spPr>
        <p:txBody>
          <a:bodyPr spcFirstLastPara="1" wrap="square" lIns="97082" tIns="97082" rIns="97082" bIns="97082" anchor="t" anchorCtr="0">
            <a:noAutofit/>
          </a:bodyPr>
          <a:lstStyle/>
          <a:p>
            <a:pPr marL="0" indent="0">
              <a:buClr>
                <a:schemeClr val="dk1"/>
              </a:buClr>
              <a:buNone/>
            </a:pPr>
            <a:endParaRPr lang="en-US" dirty="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94275" tIns="47137" rIns="94275" bIns="47137"/>
          <a:lstStyle/>
          <a:p>
            <a:fld id="{ED781A0D-3A8D-4F34-8452-9FAAD1D47BF8}" type="slidenum">
              <a:rPr lang="en-US" smtClean="0"/>
              <a:t>58</a:t>
            </a:fld>
            <a:endParaRPr lang="en-US"/>
          </a:p>
        </p:txBody>
      </p:sp>
    </p:spTree>
    <p:extLst>
      <p:ext uri="{BB962C8B-B14F-4D97-AF65-F5344CB8AC3E}">
        <p14:creationId xmlns:p14="http://schemas.microsoft.com/office/powerpoint/2010/main" val="3288197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Rather than highlight our learners who are struggling…</a:t>
            </a:r>
          </a:p>
        </p:txBody>
      </p:sp>
      <p:sp>
        <p:nvSpPr>
          <p:cNvPr id="4" name="Slide Number Placeholder 3"/>
          <p:cNvSpPr>
            <a:spLocks noGrp="1"/>
          </p:cNvSpPr>
          <p:nvPr>
            <p:ph type="sldNum" sz="quarter" idx="5"/>
          </p:nvPr>
        </p:nvSpPr>
        <p:spPr/>
        <p:txBody>
          <a:bodyPr lIns="94275" tIns="47137" rIns="94275" bIns="47137"/>
          <a:lstStyle/>
          <a:p>
            <a:pPr algn="r" defTabSz="942746">
              <a:defRPr/>
            </a:pPr>
            <a:fld id="{889D0D6E-F1D6-44FE-A9F0-3F6F858B6F47}" type="slidenum">
              <a:rPr lang="en-US" sz="1200">
                <a:solidFill>
                  <a:prstClr val="black"/>
                </a:solidFill>
                <a:latin typeface="Calibri" panose="020F0502020204030204"/>
              </a:rPr>
              <a:pPr algn="r" defTabSz="942746">
                <a:defRPr/>
              </a:pPr>
              <a:t>5</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657683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our schools you’ll find what this looks like is a coordinated set of school-wide practices that support positive and safe environments. School-wide systems that define and support expectations, routines, and rules; an organized flowchart for responding to problem behaviors that defines how adults manage behaviors as the occur and access support from administrators when needed, and SEL curriculum that develops the skills and competencies kids need to participate in school, relationships, and communities.</a:t>
            </a:r>
          </a:p>
          <a:p>
            <a:endParaRPr lang="en-US"/>
          </a:p>
          <a:p>
            <a:r>
              <a:rPr lang="en-US"/>
              <a:t>Pass to Terry to define this further.</a:t>
            </a:r>
          </a:p>
        </p:txBody>
      </p:sp>
      <p:sp>
        <p:nvSpPr>
          <p:cNvPr id="4" name="Slide Number Placeholder 3"/>
          <p:cNvSpPr>
            <a:spLocks noGrp="1"/>
          </p:cNvSpPr>
          <p:nvPr>
            <p:ph type="sldNum" sz="quarter" idx="5"/>
          </p:nvPr>
        </p:nvSpPr>
        <p:spPr/>
        <p:txBody>
          <a:bodyPr lIns="94275" tIns="47137" rIns="94275" bIns="47137"/>
          <a:lstStyle/>
          <a:p>
            <a:pPr algn="r" defTabSz="942746">
              <a:defRPr/>
            </a:pPr>
            <a:fld id="{58DB28ED-32FD-4BFB-8612-88DB0F46716F}" type="slidenum">
              <a:rPr lang="en-US" sz="1200">
                <a:solidFill>
                  <a:prstClr val="black"/>
                </a:solidFill>
                <a:latin typeface="Calibri" panose="020F0502020204030204"/>
              </a:rPr>
              <a:pPr algn="r" defTabSz="942746">
                <a:defRPr/>
              </a:pPr>
              <a:t>6</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949858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1123">
              <a:defRPr/>
            </a:pPr>
            <a:r>
              <a:rPr lang="en-US"/>
              <a:t>So what you’ll find at EPS and in this training today is a shift from learning how to manage behavior after a problem occurs to how we focus on the supportive and safe environment we all want to be a part of.</a:t>
            </a:r>
          </a:p>
        </p:txBody>
      </p:sp>
      <p:sp>
        <p:nvSpPr>
          <p:cNvPr id="4" name="Slide Number Placeholder 3"/>
          <p:cNvSpPr>
            <a:spLocks noGrp="1"/>
          </p:cNvSpPr>
          <p:nvPr>
            <p:ph type="sldNum" sz="quarter" idx="5"/>
          </p:nvPr>
        </p:nvSpPr>
        <p:spPr/>
        <p:txBody>
          <a:bodyPr lIns="94275" tIns="47137" rIns="94275" bIns="47137"/>
          <a:lstStyle/>
          <a:p>
            <a:pPr algn="r" defTabSz="942746">
              <a:defRPr/>
            </a:pPr>
            <a:fld id="{889D0D6E-F1D6-44FE-A9F0-3F6F858B6F47}" type="slidenum">
              <a:rPr lang="en-US" sz="1200">
                <a:solidFill>
                  <a:prstClr val="black"/>
                </a:solidFill>
                <a:latin typeface="Calibri" panose="020F0502020204030204"/>
              </a:rPr>
              <a:pPr algn="r" defTabSz="942746">
                <a:defRPr/>
              </a:pPr>
              <a:t>7</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432208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1963" y="722313"/>
            <a:ext cx="6391275" cy="3595687"/>
          </a:xfrm>
        </p:spPr>
      </p:sp>
      <p:sp>
        <p:nvSpPr>
          <p:cNvPr id="3" name="Notes Placeholder 2"/>
          <p:cNvSpPr>
            <a:spLocks noGrp="1"/>
          </p:cNvSpPr>
          <p:nvPr>
            <p:ph type="body" idx="1"/>
          </p:nvPr>
        </p:nvSpPr>
        <p:spPr/>
        <p:txBody>
          <a:bodyPr/>
          <a:lstStyle/>
          <a:p>
            <a:r>
              <a:rPr lang="en-US"/>
              <a:t>Read through the objectives</a:t>
            </a:r>
          </a:p>
          <a:p>
            <a:endParaRPr lang="en-US"/>
          </a:p>
          <a:p>
            <a:r>
              <a:rPr lang="en-US"/>
              <a:t>Our superintendent speaks of our four pillars: climate, culture, systems and instruction. The work we will do today addresses climate &amp; culture as a foundation for instruction.</a:t>
            </a:r>
          </a:p>
          <a:p>
            <a:endParaRPr lang="en-US"/>
          </a:p>
          <a:p>
            <a:r>
              <a:rPr lang="en-US"/>
              <a:t>The work we will do today can be summed up as the ‘knowledge, mindsets, beliefs and practices of a school professional’—disciplines of thinking and behaving with students.</a:t>
            </a:r>
          </a:p>
          <a:p>
            <a:pPr marL="165438" indent="0">
              <a:buNone/>
            </a:pPr>
            <a:endParaRPr lang="en-US">
              <a:cs typeface="Calibri"/>
            </a:endParaRPr>
          </a:p>
        </p:txBody>
      </p:sp>
      <p:sp>
        <p:nvSpPr>
          <p:cNvPr id="4" name="Slide Number Placeholder 3"/>
          <p:cNvSpPr>
            <a:spLocks noGrp="1"/>
          </p:cNvSpPr>
          <p:nvPr>
            <p:ph type="sldNum" sz="quarter" idx="4294967295"/>
          </p:nvPr>
        </p:nvSpPr>
        <p:spPr/>
        <p:txBody>
          <a:bodyPr lIns="97100" tIns="48549" rIns="97100" bIns="48549"/>
          <a:lstStyle/>
          <a:p>
            <a:fld id="{8B526293-5E3B-4F98-8C99-3C1675715FA2}" type="slidenum">
              <a:rPr lang="en-US"/>
              <a:t>8</a:t>
            </a:fld>
            <a:endParaRPr lang="en-US"/>
          </a:p>
        </p:txBody>
      </p:sp>
    </p:spTree>
    <p:extLst>
      <p:ext uri="{BB962C8B-B14F-4D97-AF65-F5344CB8AC3E}">
        <p14:creationId xmlns:p14="http://schemas.microsoft.com/office/powerpoint/2010/main" val="1043517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1963" y="722313"/>
            <a:ext cx="6391275" cy="3595687"/>
          </a:xfrm>
        </p:spPr>
      </p:sp>
      <p:sp>
        <p:nvSpPr>
          <p:cNvPr id="3" name="Notes Placeholder 2"/>
          <p:cNvSpPr>
            <a:spLocks noGrp="1"/>
          </p:cNvSpPr>
          <p:nvPr>
            <p:ph type="body" idx="1"/>
          </p:nvPr>
        </p:nvSpPr>
        <p:spPr/>
        <p:txBody>
          <a:bodyPr/>
          <a:lstStyle/>
          <a:p>
            <a:r>
              <a:rPr lang="en-US"/>
              <a:t>Read through the objectives</a:t>
            </a:r>
          </a:p>
          <a:p>
            <a:endParaRPr lang="en-US"/>
          </a:p>
          <a:p>
            <a:r>
              <a:rPr lang="en-US"/>
              <a:t>Our superintendent speaks of our four pillars: climate, culture, systems and instruction. The work we will do today addresses climate &amp; culture as a foundation for instruction.</a:t>
            </a:r>
          </a:p>
          <a:p>
            <a:endParaRPr lang="en-US"/>
          </a:p>
          <a:p>
            <a:r>
              <a:rPr lang="en-US"/>
              <a:t>The work we will do today can be summed up as the ‘knowledge, mindsets, beliefs and practices of a school professional’—disciplines of thinking and behaving with students.</a:t>
            </a:r>
          </a:p>
          <a:p>
            <a:pPr marL="165438" indent="0">
              <a:buNone/>
            </a:pPr>
            <a:endParaRPr lang="en-US">
              <a:cs typeface="Calibri"/>
            </a:endParaRPr>
          </a:p>
        </p:txBody>
      </p:sp>
      <p:sp>
        <p:nvSpPr>
          <p:cNvPr id="4" name="Slide Number Placeholder 3"/>
          <p:cNvSpPr>
            <a:spLocks noGrp="1"/>
          </p:cNvSpPr>
          <p:nvPr>
            <p:ph type="sldNum" sz="quarter" idx="4294967295"/>
          </p:nvPr>
        </p:nvSpPr>
        <p:spPr/>
        <p:txBody>
          <a:bodyPr lIns="97100" tIns="48549" rIns="97100" bIns="48549"/>
          <a:lstStyle/>
          <a:p>
            <a:fld id="{8B526293-5E3B-4F98-8C99-3C1675715FA2}" type="slidenum">
              <a:rPr lang="en-US"/>
              <a:t>9</a:t>
            </a:fld>
            <a:endParaRPr lang="en-US"/>
          </a:p>
        </p:txBody>
      </p:sp>
    </p:spTree>
    <p:extLst>
      <p:ext uri="{BB962C8B-B14F-4D97-AF65-F5344CB8AC3E}">
        <p14:creationId xmlns:p14="http://schemas.microsoft.com/office/powerpoint/2010/main" val="1494955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8113b7bb96_0_102:notes"/>
          <p:cNvSpPr>
            <a:spLocks noGrp="1" noRot="1" noChangeAspect="1"/>
          </p:cNvSpPr>
          <p:nvPr>
            <p:ph type="sldImg" idx="2"/>
          </p:nvPr>
        </p:nvSpPr>
        <p:spPr>
          <a:xfrm>
            <a:off x="631825" y="714375"/>
            <a:ext cx="6311900" cy="3551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8113b7bb96_0_102:notes"/>
          <p:cNvSpPr txBox="1">
            <a:spLocks noGrp="1"/>
          </p:cNvSpPr>
          <p:nvPr>
            <p:ph type="body" idx="1"/>
          </p:nvPr>
        </p:nvSpPr>
        <p:spPr>
          <a:xfrm>
            <a:off x="757598" y="4507525"/>
            <a:ext cx="6060778" cy="4270284"/>
          </a:xfrm>
          <a:prstGeom prst="rect">
            <a:avLst/>
          </a:prstGeom>
        </p:spPr>
        <p:txBody>
          <a:bodyPr spcFirstLastPara="1" wrap="square" lIns="97082" tIns="97082" rIns="97082" bIns="97082" anchor="t" anchorCtr="0">
            <a:noAutofit/>
          </a:bodyPr>
          <a:lstStyle/>
          <a:p>
            <a:pPr marL="0" indent="0">
              <a:lnSpc>
                <a:spcPct val="115000"/>
              </a:lnSpc>
              <a:buClr>
                <a:schemeClr val="dk1"/>
              </a:buClr>
              <a:buNone/>
            </a:pPr>
            <a:r>
              <a:rPr lang="en" sz="1200" b="1">
                <a:solidFill>
                  <a:schemeClr val="dk1"/>
                </a:solidFill>
                <a:latin typeface="Roboto"/>
                <a:ea typeface="Roboto"/>
                <a:cs typeface="Roboto"/>
                <a:sym typeface="Roboto"/>
              </a:rPr>
              <a:t>Say: </a:t>
            </a:r>
            <a:r>
              <a:rPr lang="en" sz="1200">
                <a:solidFill>
                  <a:schemeClr val="dk1"/>
                </a:solidFill>
                <a:latin typeface="Roboto Light"/>
                <a:ea typeface="Roboto Light"/>
                <a:cs typeface="Roboto Light"/>
                <a:sym typeface="Roboto Light"/>
              </a:rPr>
              <a:t>The last part is the teaching interaction, a standardized method of addressing problem behavior. This is when you have to teach to redirect the problem behavior. A teaching interaction gives students with problem behaviors an opportunity to learn the appropriate and desired behavior. It’s important to note that learning cannot happen when people are in flight or fight mode. We have to be able to preserve relationships to get to the new or relearning the appropriate behavior. </a:t>
            </a: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6963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300BB-84BF-4298-9286-F6DB74C56FA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2CABDF1-C8D9-4047-9F71-19E41E9DA78A}"/>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F34F659-E8C4-445A-9990-23259FD0BA31}"/>
              </a:ext>
            </a:extLst>
          </p:cNvPr>
          <p:cNvSpPr>
            <a:spLocks noGrp="1"/>
          </p:cNvSpPr>
          <p:nvPr>
            <p:ph type="dt" sz="half" idx="10"/>
          </p:nvPr>
        </p:nvSpPr>
        <p:spPr>
          <a:xfrm>
            <a:off x="628650" y="4767263"/>
            <a:ext cx="2057400" cy="273844"/>
          </a:xfrm>
          <a:prstGeom prst="rect">
            <a:avLst/>
          </a:prstGeom>
        </p:spPr>
        <p:txBody>
          <a:bodyPr/>
          <a:lstStyle/>
          <a:p>
            <a:fld id="{301944E9-A9BD-4EB1-9C1C-709CB0772B54}" type="datetime1">
              <a:rPr lang="en-US" smtClean="0"/>
              <a:t>9/19/2024</a:t>
            </a:fld>
            <a:endParaRPr lang="en-US"/>
          </a:p>
        </p:txBody>
      </p:sp>
      <p:sp>
        <p:nvSpPr>
          <p:cNvPr id="5" name="Footer Placeholder 4">
            <a:extLst>
              <a:ext uri="{FF2B5EF4-FFF2-40B4-BE49-F238E27FC236}">
                <a16:creationId xmlns:a16="http://schemas.microsoft.com/office/drawing/2014/main" id="{1A19FFDE-45AF-49DA-BF3B-DBE8BEFEAB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06AE2C-D313-409E-92A9-CF2124D0E1C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59487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F8538-7C95-4D37-A5A3-23CB336863B5}"/>
              </a:ext>
            </a:extLst>
          </p:cNvPr>
          <p:cNvSpPr>
            <a:spLocks noGrp="1"/>
          </p:cNvSpPr>
          <p:nvPr>
            <p:ph type="title"/>
          </p:nvPr>
        </p:nvSpPr>
        <p:spPr>
          <a:xfrm>
            <a:off x="566305" y="510777"/>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F54355-CE51-464B-8D9E-B61DA1BAAAE0}"/>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43048-8B7D-46AD-AA20-12D9C95AFD77}"/>
              </a:ext>
            </a:extLst>
          </p:cNvPr>
          <p:cNvSpPr>
            <a:spLocks noGrp="1"/>
          </p:cNvSpPr>
          <p:nvPr>
            <p:ph type="dt" sz="half" idx="10"/>
          </p:nvPr>
        </p:nvSpPr>
        <p:spPr>
          <a:xfrm>
            <a:off x="628650" y="4767263"/>
            <a:ext cx="2057400" cy="273844"/>
          </a:xfrm>
          <a:prstGeom prst="rect">
            <a:avLst/>
          </a:prstGeom>
        </p:spPr>
        <p:txBody>
          <a:bodyPr/>
          <a:lstStyle/>
          <a:p>
            <a:fld id="{0340DBA3-EA4E-4AB7-A79B-33746C58FFAB}" type="datetime1">
              <a:rPr lang="en-US" smtClean="0"/>
              <a:t>9/19/2024</a:t>
            </a:fld>
            <a:endParaRPr lang="en-US"/>
          </a:p>
        </p:txBody>
      </p:sp>
      <p:sp>
        <p:nvSpPr>
          <p:cNvPr id="5" name="Footer Placeholder 4">
            <a:extLst>
              <a:ext uri="{FF2B5EF4-FFF2-40B4-BE49-F238E27FC236}">
                <a16:creationId xmlns:a16="http://schemas.microsoft.com/office/drawing/2014/main" id="{0BFBF80D-0E0A-4744-BDF7-35180006E9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CC0944-00DE-4F52-BE59-2786A6E83BB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208079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4121658"/>
            <a:ext cx="7772400" cy="445770"/>
          </a:xfrm>
        </p:spPr>
        <p:txBody>
          <a:bodyPr anchor="b"/>
          <a:lstStyle>
            <a:lvl1pPr algn="ctr">
              <a:defRPr sz="1650" b="1"/>
            </a:lvl1pPr>
          </a:lstStyle>
          <a:p>
            <a:r>
              <a:rPr lang="en-US"/>
              <a:t>Click to edit Master title style</a:t>
            </a:r>
          </a:p>
        </p:txBody>
      </p:sp>
      <p:sp>
        <p:nvSpPr>
          <p:cNvPr id="4" name="Text Placeholder 3"/>
          <p:cNvSpPr>
            <a:spLocks noGrp="1"/>
          </p:cNvSpPr>
          <p:nvPr>
            <p:ph type="body" sz="half" idx="2"/>
          </p:nvPr>
        </p:nvSpPr>
        <p:spPr>
          <a:xfrm>
            <a:off x="304800" y="4572000"/>
            <a:ext cx="7772401" cy="4572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24A3DE3-27A3-445F-8550-708AE71BCFA4}" type="datetime1">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531788" y="4236720"/>
            <a:ext cx="548640" cy="297180"/>
          </a:xfrm>
          <a:prstGeom prst="bracketPair">
            <a:avLst>
              <a:gd name="adj" fmla="val 17949"/>
            </a:avLst>
          </a:prstGeom>
        </p:spPr>
        <p:txBody>
          <a:bodyPr/>
          <a:lstStyle/>
          <a:p>
            <a:fld id="{0997F69B-C601-4671-83DA-CD711E663B8B}" type="slidenum">
              <a:rPr lang="en-US" smtClean="0"/>
              <a:t>‹#›</a:t>
            </a:fld>
            <a:endParaRPr lang="en-US"/>
          </a:p>
        </p:txBody>
      </p:sp>
      <p:sp>
        <p:nvSpPr>
          <p:cNvPr id="9" name="Content Placeholder 8"/>
          <p:cNvSpPr>
            <a:spLocks noGrp="1"/>
          </p:cNvSpPr>
          <p:nvPr>
            <p:ph sz="quarter" idx="13"/>
          </p:nvPr>
        </p:nvSpPr>
        <p:spPr>
          <a:xfrm>
            <a:off x="304800" y="285750"/>
            <a:ext cx="7772400" cy="3707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8096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4121458"/>
            <a:ext cx="7772400" cy="445970"/>
          </a:xfrm>
        </p:spPr>
        <p:txBody>
          <a:bodyPr anchor="b"/>
          <a:lstStyle>
            <a:lvl1pPr algn="ctr">
              <a:defRPr sz="1650" b="1">
                <a:ln>
                  <a:noFill/>
                </a:ln>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0" y="0"/>
            <a:ext cx="8458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301752" y="4572000"/>
            <a:ext cx="7772400" cy="459486"/>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85E34AB2-8EA6-4BD4-80E0-35903AFDAA66}" type="datetime1">
              <a:rPr lang="en-US" smtClean="0"/>
              <a:t>9/19/2024</a:t>
            </a:fld>
            <a:endParaRPr lang="en-US"/>
          </a:p>
        </p:txBody>
      </p:sp>
      <p:sp>
        <p:nvSpPr>
          <p:cNvPr id="9" name="Slide Number Placeholder 8"/>
          <p:cNvSpPr>
            <a:spLocks noGrp="1"/>
          </p:cNvSpPr>
          <p:nvPr>
            <p:ph type="sldNum" sz="quarter" idx="11"/>
          </p:nvPr>
        </p:nvSpPr>
        <p:spPr>
          <a:xfrm>
            <a:off x="8531788" y="4236720"/>
            <a:ext cx="548640" cy="297180"/>
          </a:xfrm>
          <a:prstGeom prst="bracketPair">
            <a:avLst>
              <a:gd name="adj" fmla="val 17949"/>
            </a:avLst>
          </a:prstGeom>
        </p:spPr>
        <p:txBody>
          <a:bodyPr/>
          <a:lstStyle/>
          <a:p>
            <a:fld id="{0997F69B-C601-4671-83DA-CD711E663B8B}"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9512549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492667-9293-4C3B-A8D3-5288FD43FD28}"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531788" y="4236720"/>
            <a:ext cx="548640" cy="297180"/>
          </a:xfrm>
          <a:prstGeom prst="bracketPair">
            <a:avLst>
              <a:gd name="adj" fmla="val 17949"/>
            </a:avLst>
          </a:prstGeom>
        </p:spPr>
        <p:txBody>
          <a:bodyPr/>
          <a:lstStyle/>
          <a:p>
            <a:fld id="{0997F69B-C601-4671-83DA-CD711E663B8B}" type="slidenum">
              <a:rPr lang="en-US" smtClean="0"/>
              <a:t>‹#›</a:t>
            </a:fld>
            <a:endParaRPr lang="en-US"/>
          </a:p>
        </p:txBody>
      </p:sp>
    </p:spTree>
    <p:extLst>
      <p:ext uri="{BB962C8B-B14F-4D97-AF65-F5344CB8AC3E}">
        <p14:creationId xmlns:p14="http://schemas.microsoft.com/office/powerpoint/2010/main" val="36898907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1752600" cy="4388644"/>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6A320D-2661-41D2-84BE-1CC84FC6C1B5}"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531788" y="4236720"/>
            <a:ext cx="548640" cy="297180"/>
          </a:xfrm>
          <a:prstGeom prst="bracketPair">
            <a:avLst>
              <a:gd name="adj" fmla="val 17949"/>
            </a:avLst>
          </a:prstGeom>
        </p:spPr>
        <p:txBody>
          <a:bodyPr/>
          <a:lstStyle/>
          <a:p>
            <a:fld id="{0997F69B-C601-4671-83DA-CD711E663B8B}" type="slidenum">
              <a:rPr lang="en-US" smtClean="0"/>
              <a:t>‹#›</a:t>
            </a:fld>
            <a:endParaRPr lang="en-US"/>
          </a:p>
        </p:txBody>
      </p:sp>
    </p:spTree>
    <p:extLst>
      <p:ext uri="{BB962C8B-B14F-4D97-AF65-F5344CB8AC3E}">
        <p14:creationId xmlns:p14="http://schemas.microsoft.com/office/powerpoint/2010/main" val="175445160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Content, Photo">
  <p:cSld name="Title, Content, Photo">
    <p:spTree>
      <p:nvGrpSpPr>
        <p:cNvPr id="1" name="Shape 17"/>
        <p:cNvGrpSpPr/>
        <p:nvPr/>
      </p:nvGrpSpPr>
      <p:grpSpPr>
        <a:xfrm>
          <a:off x="0" y="0"/>
          <a:ext cx="0" cy="0"/>
          <a:chOff x="0" y="0"/>
          <a:chExt cx="0" cy="0"/>
        </a:xfrm>
      </p:grpSpPr>
      <p:pic>
        <p:nvPicPr>
          <p:cNvPr id="18" name="Google Shape;18;p35" descr="verti-sidebar.png"/>
          <p:cNvPicPr preferRelativeResize="0"/>
          <p:nvPr/>
        </p:nvPicPr>
        <p:blipFill rotWithShape="1">
          <a:blip r:embed="rId2">
            <a:alphaModFix/>
          </a:blip>
          <a:srcRect/>
          <a:stretch/>
        </p:blipFill>
        <p:spPr>
          <a:xfrm>
            <a:off x="6948519" y="0"/>
            <a:ext cx="2203948" cy="5143500"/>
          </a:xfrm>
          <a:prstGeom prst="rect">
            <a:avLst/>
          </a:prstGeom>
          <a:noFill/>
          <a:ln>
            <a:noFill/>
          </a:ln>
        </p:spPr>
      </p:pic>
      <p:cxnSp>
        <p:nvCxnSpPr>
          <p:cNvPr id="19" name="Google Shape;19;p35"/>
          <p:cNvCxnSpPr/>
          <p:nvPr/>
        </p:nvCxnSpPr>
        <p:spPr>
          <a:xfrm rot="10800000">
            <a:off x="462069" y="776519"/>
            <a:ext cx="6074228" cy="0"/>
          </a:xfrm>
          <a:prstGeom prst="straightConnector1">
            <a:avLst/>
          </a:prstGeom>
          <a:noFill/>
          <a:ln w="25400" cap="flat" cmpd="sng">
            <a:solidFill>
              <a:srgbClr val="64B9FF"/>
            </a:solidFill>
            <a:prstDash val="solid"/>
            <a:round/>
            <a:headEnd type="none" w="sm" len="sm"/>
            <a:tailEnd type="none" w="sm" len="sm"/>
          </a:ln>
        </p:spPr>
      </p:cxnSp>
      <p:sp>
        <p:nvSpPr>
          <p:cNvPr id="20" name="Google Shape;20;p35"/>
          <p:cNvSpPr txBox="1">
            <a:spLocks noGrp="1"/>
          </p:cNvSpPr>
          <p:nvPr>
            <p:ph type="title"/>
          </p:nvPr>
        </p:nvSpPr>
        <p:spPr>
          <a:xfrm>
            <a:off x="462070" y="971424"/>
            <a:ext cx="3008313" cy="55223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2"/>
              </a:buClr>
              <a:buSzPts val="2000"/>
              <a:buFont typeface="Arial"/>
              <a:buNone/>
              <a:defRPr sz="15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5"/>
          <p:cNvSpPr txBox="1">
            <a:spLocks noGrp="1"/>
          </p:cNvSpPr>
          <p:nvPr>
            <p:ph type="body" idx="1"/>
          </p:nvPr>
        </p:nvSpPr>
        <p:spPr>
          <a:xfrm>
            <a:off x="3579726" y="971424"/>
            <a:ext cx="4433742" cy="3656123"/>
          </a:xfrm>
          <a:prstGeom prst="rect">
            <a:avLst/>
          </a:prstGeom>
          <a:noFill/>
          <a:ln>
            <a:noFill/>
          </a:ln>
        </p:spPr>
        <p:txBody>
          <a:bodyPr spcFirstLastPara="1" wrap="square" lIns="91425" tIns="45700" rIns="91425" bIns="45700" anchor="t" anchorCtr="0">
            <a:normAutofit/>
          </a:bodyPr>
          <a:lstStyle>
            <a:lvl1pPr marL="342900" lvl="0" indent="-323850" algn="l">
              <a:spcBef>
                <a:spcPts val="480"/>
              </a:spcBef>
              <a:spcAft>
                <a:spcPts val="0"/>
              </a:spcAft>
              <a:buSzPts val="3200"/>
              <a:buChar char="•"/>
              <a:defRPr sz="2400">
                <a:latin typeface="Arial"/>
                <a:ea typeface="Arial"/>
                <a:cs typeface="Arial"/>
                <a:sym typeface="Arial"/>
              </a:defRPr>
            </a:lvl1pPr>
            <a:lvl2pPr marL="685800" lvl="1" indent="-304800" algn="l">
              <a:spcBef>
                <a:spcPts val="420"/>
              </a:spcBef>
              <a:spcAft>
                <a:spcPts val="0"/>
              </a:spcAft>
              <a:buSzPts val="2800"/>
              <a:buChar char="•"/>
              <a:defRPr sz="2100">
                <a:latin typeface="Arial"/>
                <a:ea typeface="Arial"/>
                <a:cs typeface="Arial"/>
                <a:sym typeface="Arial"/>
              </a:defRPr>
            </a:lvl2pPr>
            <a:lvl3pPr marL="1028700" lvl="2" indent="-285750" algn="l">
              <a:spcBef>
                <a:spcPts val="360"/>
              </a:spcBef>
              <a:spcAft>
                <a:spcPts val="0"/>
              </a:spcAft>
              <a:buSzPts val="2400"/>
              <a:buChar char="•"/>
              <a:defRPr sz="1800">
                <a:latin typeface="Arial"/>
                <a:ea typeface="Arial"/>
                <a:cs typeface="Arial"/>
                <a:sym typeface="Arial"/>
              </a:defRPr>
            </a:lvl3pPr>
            <a:lvl4pPr marL="1371600" lvl="3" indent="-266700" algn="l">
              <a:spcBef>
                <a:spcPts val="300"/>
              </a:spcBef>
              <a:spcAft>
                <a:spcPts val="0"/>
              </a:spcAft>
              <a:buSzPts val="2000"/>
              <a:buChar char="•"/>
              <a:defRPr sz="1500">
                <a:latin typeface="Arial"/>
                <a:ea typeface="Arial"/>
                <a:cs typeface="Arial"/>
                <a:sym typeface="Arial"/>
              </a:defRPr>
            </a:lvl4pPr>
            <a:lvl5pPr marL="1714500" lvl="4" indent="-266700" algn="l">
              <a:spcBef>
                <a:spcPts val="300"/>
              </a:spcBef>
              <a:spcAft>
                <a:spcPts val="0"/>
              </a:spcAft>
              <a:buSzPts val="2000"/>
              <a:buChar char="•"/>
              <a:defRPr sz="1500">
                <a:latin typeface="Arial"/>
                <a:ea typeface="Arial"/>
                <a:cs typeface="Arial"/>
                <a:sym typeface="Arial"/>
              </a:defRPr>
            </a:lvl5pPr>
            <a:lvl6pPr marL="2057400" lvl="5" indent="-266700" algn="l">
              <a:spcBef>
                <a:spcPts val="300"/>
              </a:spcBef>
              <a:spcAft>
                <a:spcPts val="0"/>
              </a:spcAft>
              <a:buSzPts val="2000"/>
              <a:buChar char="•"/>
              <a:defRPr sz="1500"/>
            </a:lvl6pPr>
            <a:lvl7pPr marL="2400300" lvl="6" indent="-266700" algn="l">
              <a:spcBef>
                <a:spcPts val="300"/>
              </a:spcBef>
              <a:spcAft>
                <a:spcPts val="0"/>
              </a:spcAft>
              <a:buSzPts val="2000"/>
              <a:buChar char="•"/>
              <a:defRPr sz="1500"/>
            </a:lvl7pPr>
            <a:lvl8pPr marL="2743200" lvl="7" indent="-266700" algn="l">
              <a:spcBef>
                <a:spcPts val="300"/>
              </a:spcBef>
              <a:spcAft>
                <a:spcPts val="0"/>
              </a:spcAft>
              <a:buSzPts val="2000"/>
              <a:buChar char="•"/>
              <a:defRPr sz="1500"/>
            </a:lvl8pPr>
            <a:lvl9pPr marL="3086100" lvl="8" indent="-266700" algn="l">
              <a:spcBef>
                <a:spcPts val="300"/>
              </a:spcBef>
              <a:spcAft>
                <a:spcPts val="0"/>
              </a:spcAft>
              <a:buSzPts val="2000"/>
              <a:buChar char="•"/>
              <a:defRPr sz="1500"/>
            </a:lvl9pPr>
          </a:lstStyle>
          <a:p>
            <a:endParaRPr/>
          </a:p>
        </p:txBody>
      </p:sp>
      <p:sp>
        <p:nvSpPr>
          <p:cNvPr id="22" name="Google Shape;22;p35"/>
          <p:cNvSpPr txBox="1">
            <a:spLocks noGrp="1"/>
          </p:cNvSpPr>
          <p:nvPr>
            <p:ph type="body" idx="2"/>
          </p:nvPr>
        </p:nvSpPr>
        <p:spPr>
          <a:xfrm>
            <a:off x="457604" y="1607215"/>
            <a:ext cx="3008313" cy="3020333"/>
          </a:xfrm>
          <a:prstGeom prst="rect">
            <a:avLst/>
          </a:prstGeom>
          <a:noFill/>
          <a:ln>
            <a:noFill/>
          </a:ln>
        </p:spPr>
        <p:txBody>
          <a:bodyPr spcFirstLastPara="1" wrap="square" lIns="91425" tIns="45700" rIns="91425" bIns="45700" anchor="t" anchorCtr="0">
            <a:normAutofit/>
          </a:bodyPr>
          <a:lstStyle>
            <a:lvl1pPr marL="342900" lvl="0" indent="-171450" algn="l">
              <a:spcBef>
                <a:spcPts val="210"/>
              </a:spcBef>
              <a:spcAft>
                <a:spcPts val="0"/>
              </a:spcAft>
              <a:buSzPts val="1400"/>
              <a:buNone/>
              <a:defRPr sz="1050">
                <a:latin typeface="Arial"/>
                <a:ea typeface="Arial"/>
                <a:cs typeface="Arial"/>
                <a:sym typeface="Arial"/>
              </a:defRPr>
            </a:lvl1pPr>
            <a:lvl2pPr marL="685800" lvl="1" indent="-171450" algn="l">
              <a:spcBef>
                <a:spcPts val="180"/>
              </a:spcBef>
              <a:spcAft>
                <a:spcPts val="0"/>
              </a:spcAft>
              <a:buSzPts val="1200"/>
              <a:buNone/>
              <a:defRPr sz="900"/>
            </a:lvl2pPr>
            <a:lvl3pPr marL="1028700" lvl="2" indent="-171450" algn="l">
              <a:spcBef>
                <a:spcPts val="150"/>
              </a:spcBef>
              <a:spcAft>
                <a:spcPts val="0"/>
              </a:spcAft>
              <a:buSzPts val="1000"/>
              <a:buNone/>
              <a:defRPr sz="750"/>
            </a:lvl3pPr>
            <a:lvl4pPr marL="1371600" lvl="3" indent="-171450" algn="l">
              <a:spcBef>
                <a:spcPts val="135"/>
              </a:spcBef>
              <a:spcAft>
                <a:spcPts val="0"/>
              </a:spcAft>
              <a:buSzPts val="900"/>
              <a:buNone/>
              <a:defRPr sz="675"/>
            </a:lvl4pPr>
            <a:lvl5pPr marL="1714500" lvl="4" indent="-171450" algn="l">
              <a:spcBef>
                <a:spcPts val="135"/>
              </a:spcBef>
              <a:spcAft>
                <a:spcPts val="0"/>
              </a:spcAft>
              <a:buSzPts val="900"/>
              <a:buNone/>
              <a:defRPr sz="675"/>
            </a:lvl5pPr>
            <a:lvl6pPr marL="2057400" lvl="5" indent="-171450" algn="l">
              <a:spcBef>
                <a:spcPts val="135"/>
              </a:spcBef>
              <a:spcAft>
                <a:spcPts val="0"/>
              </a:spcAft>
              <a:buSzPts val="900"/>
              <a:buNone/>
              <a:defRPr sz="675"/>
            </a:lvl6pPr>
            <a:lvl7pPr marL="2400300" lvl="6" indent="-171450" algn="l">
              <a:spcBef>
                <a:spcPts val="135"/>
              </a:spcBef>
              <a:spcAft>
                <a:spcPts val="0"/>
              </a:spcAft>
              <a:buSzPts val="900"/>
              <a:buNone/>
              <a:defRPr sz="675"/>
            </a:lvl7pPr>
            <a:lvl8pPr marL="2743200" lvl="7" indent="-171450" algn="l">
              <a:spcBef>
                <a:spcPts val="135"/>
              </a:spcBef>
              <a:spcAft>
                <a:spcPts val="0"/>
              </a:spcAft>
              <a:buSzPts val="900"/>
              <a:buNone/>
              <a:defRPr sz="675"/>
            </a:lvl8pPr>
            <a:lvl9pPr marL="3086100" lvl="8" indent="-171450" algn="l">
              <a:spcBef>
                <a:spcPts val="135"/>
              </a:spcBef>
              <a:spcAft>
                <a:spcPts val="0"/>
              </a:spcAft>
              <a:buSzPts val="900"/>
              <a:buNone/>
              <a:defRPr sz="675"/>
            </a:lvl9pPr>
          </a:lstStyle>
          <a:p>
            <a:endParaRPr/>
          </a:p>
        </p:txBody>
      </p:sp>
      <p:pic>
        <p:nvPicPr>
          <p:cNvPr id="23" name="Google Shape;23;p35" descr="A picture containing drawing&#10;&#10;Description automatically generated"/>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013469" y="4242198"/>
            <a:ext cx="1060645" cy="770697"/>
          </a:xfrm>
          <a:prstGeom prst="rect">
            <a:avLst/>
          </a:prstGeom>
          <a:noFill/>
          <a:ln>
            <a:noFill/>
          </a:ln>
        </p:spPr>
      </p:pic>
    </p:spTree>
    <p:extLst>
      <p:ext uri="{BB962C8B-B14F-4D97-AF65-F5344CB8AC3E}">
        <p14:creationId xmlns:p14="http://schemas.microsoft.com/office/powerpoint/2010/main" val="37113806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B82D6-DD1A-9C07-205E-8D152790553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684D333-25B2-EEDC-BF38-DF96BBA7EB4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078704E-BDAE-39FC-4619-EB6DA15D067D}"/>
              </a:ext>
            </a:extLst>
          </p:cNvPr>
          <p:cNvSpPr>
            <a:spLocks noGrp="1"/>
          </p:cNvSpPr>
          <p:nvPr>
            <p:ph type="dt" sz="half" idx="10"/>
          </p:nvPr>
        </p:nvSpPr>
        <p:spPr/>
        <p:txBody>
          <a:bodyPr/>
          <a:lstStyle/>
          <a:p>
            <a:fld id="{13FD9345-F813-4F64-B583-37BE7508CCF1}" type="datetimeFigureOut">
              <a:rPr lang="en-US" smtClean="0"/>
              <a:t>9/19/2024</a:t>
            </a:fld>
            <a:endParaRPr lang="en-US"/>
          </a:p>
        </p:txBody>
      </p:sp>
      <p:sp>
        <p:nvSpPr>
          <p:cNvPr id="5" name="Footer Placeholder 4">
            <a:extLst>
              <a:ext uri="{FF2B5EF4-FFF2-40B4-BE49-F238E27FC236}">
                <a16:creationId xmlns:a16="http://schemas.microsoft.com/office/drawing/2014/main" id="{97541740-A343-9D50-E5DC-FA84D75C18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AE63B3-279E-AC74-C510-82C97505F2A0}"/>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39302246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CBB27-F206-4B34-AC61-14CEEA6D98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7B3661-E974-9EF2-B72D-136B2C7600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9A9519-25FD-1024-D028-F8A93AF98B21}"/>
              </a:ext>
            </a:extLst>
          </p:cNvPr>
          <p:cNvSpPr>
            <a:spLocks noGrp="1"/>
          </p:cNvSpPr>
          <p:nvPr>
            <p:ph type="dt" sz="half" idx="10"/>
          </p:nvPr>
        </p:nvSpPr>
        <p:spPr/>
        <p:txBody>
          <a:bodyPr/>
          <a:lstStyle/>
          <a:p>
            <a:fld id="{13FD9345-F813-4F64-B583-37BE7508CCF1}" type="datetimeFigureOut">
              <a:rPr lang="en-US" smtClean="0"/>
              <a:t>9/19/2024</a:t>
            </a:fld>
            <a:endParaRPr lang="en-US"/>
          </a:p>
        </p:txBody>
      </p:sp>
      <p:sp>
        <p:nvSpPr>
          <p:cNvPr id="5" name="Footer Placeholder 4">
            <a:extLst>
              <a:ext uri="{FF2B5EF4-FFF2-40B4-BE49-F238E27FC236}">
                <a16:creationId xmlns:a16="http://schemas.microsoft.com/office/drawing/2014/main" id="{4ACBE743-2C33-47D6-C850-5E10CB581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3E829-8FCF-DD7D-95BC-1D6108D705C9}"/>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23662873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555F2-E376-7DFF-6A06-D514EFF32AF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4F0FC23-3307-4166-8298-FB41A309842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B56B0A-D8EF-CDC0-BF63-74C33F1CB4D5}"/>
              </a:ext>
            </a:extLst>
          </p:cNvPr>
          <p:cNvSpPr>
            <a:spLocks noGrp="1"/>
          </p:cNvSpPr>
          <p:nvPr>
            <p:ph type="dt" sz="half" idx="10"/>
          </p:nvPr>
        </p:nvSpPr>
        <p:spPr/>
        <p:txBody>
          <a:bodyPr/>
          <a:lstStyle/>
          <a:p>
            <a:fld id="{13FD9345-F813-4F64-B583-37BE7508CCF1}" type="datetimeFigureOut">
              <a:rPr lang="en-US" smtClean="0"/>
              <a:t>9/19/2024</a:t>
            </a:fld>
            <a:endParaRPr lang="en-US"/>
          </a:p>
        </p:txBody>
      </p:sp>
      <p:sp>
        <p:nvSpPr>
          <p:cNvPr id="5" name="Footer Placeholder 4">
            <a:extLst>
              <a:ext uri="{FF2B5EF4-FFF2-40B4-BE49-F238E27FC236}">
                <a16:creationId xmlns:a16="http://schemas.microsoft.com/office/drawing/2014/main" id="{3C0ABE2E-80F8-84E1-1AFD-8F78740BB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20E51-35D5-1219-B6B8-D68309D25F1B}"/>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29305743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E6A2E-49F8-585E-8FFE-4CCF7EB8E6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D73469-5D09-7F19-B87D-AE85AB7779D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7B93E9-1E1B-AE55-DD83-DBC5987CD36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6DB9A5-7EE9-C1CA-2003-37F180BA3422}"/>
              </a:ext>
            </a:extLst>
          </p:cNvPr>
          <p:cNvSpPr>
            <a:spLocks noGrp="1"/>
          </p:cNvSpPr>
          <p:nvPr>
            <p:ph type="dt" sz="half" idx="10"/>
          </p:nvPr>
        </p:nvSpPr>
        <p:spPr/>
        <p:txBody>
          <a:bodyPr/>
          <a:lstStyle/>
          <a:p>
            <a:fld id="{13FD9345-F813-4F64-B583-37BE7508CCF1}" type="datetimeFigureOut">
              <a:rPr lang="en-US" smtClean="0"/>
              <a:t>9/19/2024</a:t>
            </a:fld>
            <a:endParaRPr lang="en-US"/>
          </a:p>
        </p:txBody>
      </p:sp>
      <p:sp>
        <p:nvSpPr>
          <p:cNvPr id="6" name="Footer Placeholder 5">
            <a:extLst>
              <a:ext uri="{FF2B5EF4-FFF2-40B4-BE49-F238E27FC236}">
                <a16:creationId xmlns:a16="http://schemas.microsoft.com/office/drawing/2014/main" id="{9AE5756E-1115-6036-9A31-8558A23786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CA1C4A-80D3-87D5-679A-FD4485257F18}"/>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40374268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EE00F-DF2A-D3D4-C5D9-906983575D7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EB7524-1829-177C-C213-D3B66B1B41B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0830EBA-DB00-F1DC-D206-1DF7520E1D1D}"/>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E772C0-7B6D-0D1F-0292-ABB6F7DD575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C970A3A-38F9-B227-63E4-42A46BC773C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5DE9A7-0CFF-8C74-8A4B-031EE65F2FEB}"/>
              </a:ext>
            </a:extLst>
          </p:cNvPr>
          <p:cNvSpPr>
            <a:spLocks noGrp="1"/>
          </p:cNvSpPr>
          <p:nvPr>
            <p:ph type="dt" sz="half" idx="10"/>
          </p:nvPr>
        </p:nvSpPr>
        <p:spPr/>
        <p:txBody>
          <a:bodyPr/>
          <a:lstStyle/>
          <a:p>
            <a:fld id="{13FD9345-F813-4F64-B583-37BE7508CCF1}" type="datetimeFigureOut">
              <a:rPr lang="en-US" smtClean="0"/>
              <a:t>9/19/2024</a:t>
            </a:fld>
            <a:endParaRPr lang="en-US"/>
          </a:p>
        </p:txBody>
      </p:sp>
      <p:sp>
        <p:nvSpPr>
          <p:cNvPr id="8" name="Footer Placeholder 7">
            <a:extLst>
              <a:ext uri="{FF2B5EF4-FFF2-40B4-BE49-F238E27FC236}">
                <a16:creationId xmlns:a16="http://schemas.microsoft.com/office/drawing/2014/main" id="{210B221B-B1A8-0A86-C399-5BCECB4998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7FB298-382B-8F37-8A6E-B19B5186DF3F}"/>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540326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C4F725-C29B-4B23-9E40-185B73D72A24}"/>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A669B3-9C15-475C-A11C-B5616E4C6534}"/>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06F58-4ED2-4902-A629-F5BBD4B903B7}"/>
              </a:ext>
            </a:extLst>
          </p:cNvPr>
          <p:cNvSpPr>
            <a:spLocks noGrp="1"/>
          </p:cNvSpPr>
          <p:nvPr>
            <p:ph type="dt" sz="half" idx="10"/>
          </p:nvPr>
        </p:nvSpPr>
        <p:spPr>
          <a:xfrm>
            <a:off x="628650" y="4767263"/>
            <a:ext cx="2057400" cy="273844"/>
          </a:xfrm>
          <a:prstGeom prst="rect">
            <a:avLst/>
          </a:prstGeom>
        </p:spPr>
        <p:txBody>
          <a:bodyPr/>
          <a:lstStyle/>
          <a:p>
            <a:fld id="{1FDB0EA4-C89C-485B-A06C-293E8A999435}" type="datetime1">
              <a:rPr lang="en-US" smtClean="0"/>
              <a:t>9/19/2024</a:t>
            </a:fld>
            <a:endParaRPr lang="en-US"/>
          </a:p>
        </p:txBody>
      </p:sp>
      <p:sp>
        <p:nvSpPr>
          <p:cNvPr id="5" name="Footer Placeholder 4">
            <a:extLst>
              <a:ext uri="{FF2B5EF4-FFF2-40B4-BE49-F238E27FC236}">
                <a16:creationId xmlns:a16="http://schemas.microsoft.com/office/drawing/2014/main" id="{B2C1F7A3-83F9-4513-B509-323347496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A1821-3A3D-493A-AB39-D98CB497D19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291820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69F80-7F2D-C804-5EA1-C154E56641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1D1D81-AB9E-F7F9-949F-0AEFC81E34C5}"/>
              </a:ext>
            </a:extLst>
          </p:cNvPr>
          <p:cNvSpPr>
            <a:spLocks noGrp="1"/>
          </p:cNvSpPr>
          <p:nvPr>
            <p:ph type="dt" sz="half" idx="10"/>
          </p:nvPr>
        </p:nvSpPr>
        <p:spPr/>
        <p:txBody>
          <a:bodyPr/>
          <a:lstStyle/>
          <a:p>
            <a:fld id="{13FD9345-F813-4F64-B583-37BE7508CCF1}" type="datetimeFigureOut">
              <a:rPr lang="en-US" smtClean="0"/>
              <a:t>9/19/2024</a:t>
            </a:fld>
            <a:endParaRPr lang="en-US"/>
          </a:p>
        </p:txBody>
      </p:sp>
      <p:sp>
        <p:nvSpPr>
          <p:cNvPr id="4" name="Footer Placeholder 3">
            <a:extLst>
              <a:ext uri="{FF2B5EF4-FFF2-40B4-BE49-F238E27FC236}">
                <a16:creationId xmlns:a16="http://schemas.microsoft.com/office/drawing/2014/main" id="{759BA12C-4271-B0D8-B479-A9282047B8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2DADE7-CBEC-4410-8CA4-5DDBA3FA2339}"/>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24050562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82A292-E628-1F3D-FF09-A2E74607EB5D}"/>
              </a:ext>
            </a:extLst>
          </p:cNvPr>
          <p:cNvSpPr>
            <a:spLocks noGrp="1"/>
          </p:cNvSpPr>
          <p:nvPr>
            <p:ph type="dt" sz="half" idx="10"/>
          </p:nvPr>
        </p:nvSpPr>
        <p:spPr/>
        <p:txBody>
          <a:bodyPr/>
          <a:lstStyle/>
          <a:p>
            <a:fld id="{13FD9345-F813-4F64-B583-37BE7508CCF1}" type="datetimeFigureOut">
              <a:rPr lang="en-US" smtClean="0"/>
              <a:t>9/19/2024</a:t>
            </a:fld>
            <a:endParaRPr lang="en-US"/>
          </a:p>
        </p:txBody>
      </p:sp>
      <p:sp>
        <p:nvSpPr>
          <p:cNvPr id="3" name="Footer Placeholder 2">
            <a:extLst>
              <a:ext uri="{FF2B5EF4-FFF2-40B4-BE49-F238E27FC236}">
                <a16:creationId xmlns:a16="http://schemas.microsoft.com/office/drawing/2014/main" id="{E27FDEF1-A0E8-99E9-A435-F63072903E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03C122-038A-DCC3-451F-90E55ED30D5B}"/>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24537743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3E839-A4D3-B362-09C0-7B50FA21460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36AC483-A3B8-FB71-FF1D-2250EE22F85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47F9DD-0A2B-F31A-2E77-D8CE49B940D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8C30E75-49EA-B9D1-3C3F-6CC32B76368C}"/>
              </a:ext>
            </a:extLst>
          </p:cNvPr>
          <p:cNvSpPr>
            <a:spLocks noGrp="1"/>
          </p:cNvSpPr>
          <p:nvPr>
            <p:ph type="dt" sz="half" idx="10"/>
          </p:nvPr>
        </p:nvSpPr>
        <p:spPr/>
        <p:txBody>
          <a:bodyPr/>
          <a:lstStyle/>
          <a:p>
            <a:fld id="{13FD9345-F813-4F64-B583-37BE7508CCF1}" type="datetimeFigureOut">
              <a:rPr lang="en-US" smtClean="0"/>
              <a:t>9/19/2024</a:t>
            </a:fld>
            <a:endParaRPr lang="en-US"/>
          </a:p>
        </p:txBody>
      </p:sp>
      <p:sp>
        <p:nvSpPr>
          <p:cNvPr id="6" name="Footer Placeholder 5">
            <a:extLst>
              <a:ext uri="{FF2B5EF4-FFF2-40B4-BE49-F238E27FC236}">
                <a16:creationId xmlns:a16="http://schemas.microsoft.com/office/drawing/2014/main" id="{002110A9-0282-D551-F6A6-F9D1A1C798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90CABC-0239-60EA-16F5-52DA7A6498FE}"/>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28272844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11BEC-B0C8-6E7D-9649-EB1A30F6707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A6CB9BB-6ACD-EAF9-30CA-1C6B15AC6A3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43C93BE-6407-E0A4-7A5F-D1D41001C8E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CBC0D6-EB4E-8AE5-D45B-FB50D2D380E9}"/>
              </a:ext>
            </a:extLst>
          </p:cNvPr>
          <p:cNvSpPr>
            <a:spLocks noGrp="1"/>
          </p:cNvSpPr>
          <p:nvPr>
            <p:ph type="dt" sz="half" idx="10"/>
          </p:nvPr>
        </p:nvSpPr>
        <p:spPr/>
        <p:txBody>
          <a:bodyPr/>
          <a:lstStyle/>
          <a:p>
            <a:fld id="{13FD9345-F813-4F64-B583-37BE7508CCF1}" type="datetimeFigureOut">
              <a:rPr lang="en-US" smtClean="0"/>
              <a:t>9/19/2024</a:t>
            </a:fld>
            <a:endParaRPr lang="en-US"/>
          </a:p>
        </p:txBody>
      </p:sp>
      <p:sp>
        <p:nvSpPr>
          <p:cNvPr id="6" name="Footer Placeholder 5">
            <a:extLst>
              <a:ext uri="{FF2B5EF4-FFF2-40B4-BE49-F238E27FC236}">
                <a16:creationId xmlns:a16="http://schemas.microsoft.com/office/drawing/2014/main" id="{98A84104-25F2-E87D-1417-A363D63B9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A31EF5-9326-A2C9-7C50-A12A4856E70F}"/>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3140244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6C306-FB4B-EE63-31DC-7721A06B94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52B0F4-A708-92C6-229C-FF1D52464A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DC1E6-0144-3FA8-D7CE-F5A50827B01E}"/>
              </a:ext>
            </a:extLst>
          </p:cNvPr>
          <p:cNvSpPr>
            <a:spLocks noGrp="1"/>
          </p:cNvSpPr>
          <p:nvPr>
            <p:ph type="dt" sz="half" idx="10"/>
          </p:nvPr>
        </p:nvSpPr>
        <p:spPr/>
        <p:txBody>
          <a:bodyPr/>
          <a:lstStyle/>
          <a:p>
            <a:fld id="{13FD9345-F813-4F64-B583-37BE7508CCF1}" type="datetimeFigureOut">
              <a:rPr lang="en-US" smtClean="0"/>
              <a:t>9/19/2024</a:t>
            </a:fld>
            <a:endParaRPr lang="en-US"/>
          </a:p>
        </p:txBody>
      </p:sp>
      <p:sp>
        <p:nvSpPr>
          <p:cNvPr id="5" name="Footer Placeholder 4">
            <a:extLst>
              <a:ext uri="{FF2B5EF4-FFF2-40B4-BE49-F238E27FC236}">
                <a16:creationId xmlns:a16="http://schemas.microsoft.com/office/drawing/2014/main" id="{1277135F-781F-578C-A208-76D2EAC37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2A41B-4449-F70F-6AAA-529A54DCA562}"/>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31675785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79B030-3495-1D97-0B9A-EE41A4602C1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80AA16-6AF6-BF3B-67DA-2BE04502AABD}"/>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038239-A7E7-8100-657A-63059ED7FBFA}"/>
              </a:ext>
            </a:extLst>
          </p:cNvPr>
          <p:cNvSpPr>
            <a:spLocks noGrp="1"/>
          </p:cNvSpPr>
          <p:nvPr>
            <p:ph type="dt" sz="half" idx="10"/>
          </p:nvPr>
        </p:nvSpPr>
        <p:spPr/>
        <p:txBody>
          <a:bodyPr/>
          <a:lstStyle/>
          <a:p>
            <a:fld id="{13FD9345-F813-4F64-B583-37BE7508CCF1}" type="datetimeFigureOut">
              <a:rPr lang="en-US" smtClean="0"/>
              <a:t>9/19/2024</a:t>
            </a:fld>
            <a:endParaRPr lang="en-US"/>
          </a:p>
        </p:txBody>
      </p:sp>
      <p:sp>
        <p:nvSpPr>
          <p:cNvPr id="5" name="Footer Placeholder 4">
            <a:extLst>
              <a:ext uri="{FF2B5EF4-FFF2-40B4-BE49-F238E27FC236}">
                <a16:creationId xmlns:a16="http://schemas.microsoft.com/office/drawing/2014/main" id="{BAB6E165-6395-9F03-36B3-A9B45317F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2ECA3-79B8-F5B4-7377-B46A9B4FB1B3}"/>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69849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B6CE11-D78F-41EB-BC1E-BD2E07F00FA4}"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5860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B6CE11-D78F-41EB-BC1E-BD2E07F00FA4}"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5860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502571-FD87-4CE4-A695-AB7DF14C52BE}"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87026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12A046-657C-467F-9749-9178AF01288F}"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93306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DE9421-0E7A-47A4-B61B-941A12472D30}" type="datetime1">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41540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ED837D-80C5-40E4-9D08-513A7D748A3C}" type="datetime1">
              <a:rPr lang="en-US" smtClean="0"/>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80780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370B9C-31B9-4650-A051-C031A0CFF874}" type="datetime1">
              <a:rPr lang="en-US" smtClean="0"/>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7952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21B0C-004B-47F4-8EFF-5DD0B6CD7B93}" type="datetime1">
              <a:rPr lang="en-US" smtClean="0"/>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208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7A5C7-F08E-4E82-A519-74562A3C7585}"/>
              </a:ext>
            </a:extLst>
          </p:cNvPr>
          <p:cNvSpPr>
            <a:spLocks noGrp="1"/>
          </p:cNvSpPr>
          <p:nvPr>
            <p:ph type="title"/>
          </p:nvPr>
        </p:nvSpPr>
        <p:spPr>
          <a:xfrm>
            <a:off x="566305" y="51077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B8580C-4328-420B-AA63-936480A6A3C5}"/>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EE4AF-2C2E-4310-97B2-04489D9A3436}"/>
              </a:ext>
            </a:extLst>
          </p:cNvPr>
          <p:cNvSpPr>
            <a:spLocks noGrp="1"/>
          </p:cNvSpPr>
          <p:nvPr>
            <p:ph type="dt" sz="half" idx="10"/>
          </p:nvPr>
        </p:nvSpPr>
        <p:spPr>
          <a:xfrm>
            <a:off x="628650" y="4767263"/>
            <a:ext cx="2057400" cy="273844"/>
          </a:xfrm>
          <a:prstGeom prst="rect">
            <a:avLst/>
          </a:prstGeom>
        </p:spPr>
        <p:txBody>
          <a:bodyPr/>
          <a:lstStyle/>
          <a:p>
            <a:fld id="{675B17AC-5D08-4A4A-9EAF-BCBFC0469203}" type="datetime1">
              <a:rPr lang="en-US" smtClean="0"/>
              <a:t>9/19/2024</a:t>
            </a:fld>
            <a:endParaRPr lang="en-US"/>
          </a:p>
        </p:txBody>
      </p:sp>
      <p:sp>
        <p:nvSpPr>
          <p:cNvPr id="5" name="Footer Placeholder 4">
            <a:extLst>
              <a:ext uri="{FF2B5EF4-FFF2-40B4-BE49-F238E27FC236}">
                <a16:creationId xmlns:a16="http://schemas.microsoft.com/office/drawing/2014/main" id="{8E108E88-EF01-40FD-BC47-797A1103BB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7CD224-ACE7-4300-899C-3FC07E97906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03773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C9AE5C8-2C1C-4860-8674-C75CA219CFDD}" type="datetime1">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78012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8A43522-1C94-415B-9B71-990FCEEBA589}" type="datetime1">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91904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97BFA4-3EF2-4098-9713-3F24DC4BFC40}"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79718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5E529E-778A-4B34-BDBD-D5EB18EDC13C}"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19569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6DC5182-5017-4719-8375-FE07F446CCB5}"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50613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57D44-9B73-4F43-89AB-7E742C4A04C0}"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646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D954A4-5115-4B12-B358-518570901E04}"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33820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BB9DFB-E3E8-47D5-BCC7-B65A8E8706F8}" type="datetime1">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31390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6ED2C8-167E-4D78-A5F5-C0C72CA18C47}" type="datetime1">
              <a:rPr lang="en-US" smtClean="0"/>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93691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0775EE-A9FA-43F9-8889-8C05D3132D65}" type="datetime1">
              <a:rPr lang="en-US" smtClean="0"/>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46455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EB0BC-898B-4873-9FBB-7D6F0A96A40E}"/>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252FAC8-1477-4C74-9E40-DD9DA34E9B1C}"/>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27FE51-21F5-457F-B1DA-E9004A4CEBE8}"/>
              </a:ext>
            </a:extLst>
          </p:cNvPr>
          <p:cNvSpPr>
            <a:spLocks noGrp="1"/>
          </p:cNvSpPr>
          <p:nvPr>
            <p:ph type="dt" sz="half" idx="10"/>
          </p:nvPr>
        </p:nvSpPr>
        <p:spPr>
          <a:xfrm>
            <a:off x="628650" y="4767263"/>
            <a:ext cx="2057400" cy="273844"/>
          </a:xfrm>
          <a:prstGeom prst="rect">
            <a:avLst/>
          </a:prstGeom>
        </p:spPr>
        <p:txBody>
          <a:bodyPr/>
          <a:lstStyle/>
          <a:p>
            <a:fld id="{C845BAC8-1E9A-4A35-8B74-E0DF18BFA641}" type="datetime1">
              <a:rPr lang="en-US" smtClean="0"/>
              <a:t>9/19/2024</a:t>
            </a:fld>
            <a:endParaRPr lang="en-US"/>
          </a:p>
        </p:txBody>
      </p:sp>
      <p:sp>
        <p:nvSpPr>
          <p:cNvPr id="5" name="Footer Placeholder 4">
            <a:extLst>
              <a:ext uri="{FF2B5EF4-FFF2-40B4-BE49-F238E27FC236}">
                <a16:creationId xmlns:a16="http://schemas.microsoft.com/office/drawing/2014/main" id="{99913BFA-3687-4EFD-A82D-D69F9319B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A01C7-F019-46D5-80EF-55A2E3D8C57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7075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9530E3-BF49-478F-A018-B56F3BBDD0A1}" type="datetime1">
              <a:rPr lang="en-US" smtClean="0"/>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94630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F437F8F-DA86-47D6-9FAE-B6D7B66AA981}" type="datetime1">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50253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0203E24-DB55-49B9-B237-8529D4B00EC8}" type="datetime1">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49571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5DAA5-7D02-44C6-8D48-F892B4234A4A}"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51641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95440E-19F6-4972-B533-ACF354F92FC7}"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64154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95525" y="1014414"/>
            <a:ext cx="6172200" cy="3178969"/>
          </a:xfrm>
        </p:spPr>
        <p:txBody>
          <a:bodyPr>
            <a:normAutofit/>
          </a:bodyPr>
          <a:lstStyle>
            <a:lvl1pPr algn="l">
              <a:buNone/>
              <a:defRPr sz="3000" b="1" cap="none" baseline="0">
                <a:solidFill>
                  <a:schemeClr val="accent1"/>
                </a:solidFill>
              </a:defRPr>
            </a:lvl1pPr>
          </a:lstStyle>
          <a:p>
            <a:r>
              <a:rPr kumimoji="0" lang="en-US"/>
              <a:t>Click to edit Master title style</a:t>
            </a:r>
          </a:p>
        </p:txBody>
      </p:sp>
      <p:sp>
        <p:nvSpPr>
          <p:cNvPr id="5" name="Footer Placeholder 4"/>
          <p:cNvSpPr>
            <a:spLocks noGrp="1"/>
          </p:cNvSpPr>
          <p:nvPr>
            <p:ph type="ftr" sz="quarter" idx="11"/>
          </p:nvPr>
        </p:nvSpPr>
        <p:spPr bwMode="auto">
          <a:xfrm rot="5400000">
            <a:off x="7534656" y="3086100"/>
            <a:ext cx="2743200" cy="384048"/>
          </a:xfrm>
        </p:spPr>
        <p:txBody>
          <a:bodyPr/>
          <a:lstStyle>
            <a:lvl1pPr>
              <a:defRPr b="0"/>
            </a:lvl1pPr>
          </a:lstStyle>
          <a:p>
            <a:endParaRPr lang="en-US"/>
          </a:p>
        </p:txBody>
      </p:sp>
      <p:sp>
        <p:nvSpPr>
          <p:cNvPr id="9" name="Rectangle 8"/>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0" name="Rectangle 9"/>
          <p:cNvSpPr/>
          <p:nvPr/>
        </p:nvSpPr>
        <p:spPr bwMode="auto">
          <a:xfrm>
            <a:off x="276336" y="0"/>
            <a:ext cx="104664"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1" name="Rectangle 10"/>
          <p:cNvSpPr/>
          <p:nvPr/>
        </p:nvSpPr>
        <p:spPr bwMode="auto">
          <a:xfrm>
            <a:off x="990600" y="0"/>
            <a:ext cx="181872"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Rectangle 11"/>
          <p:cNvSpPr/>
          <p:nvPr/>
        </p:nvSpPr>
        <p:spPr bwMode="auto">
          <a:xfrm>
            <a:off x="1141320" y="0"/>
            <a:ext cx="230280"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3" name="Straight Connector 12"/>
          <p:cNvSpPr>
            <a:spLocks noChangeShapeType="1"/>
          </p:cNvSpPr>
          <p:nvPr/>
        </p:nvSpPr>
        <p:spPr bwMode="auto">
          <a:xfrm>
            <a:off x="106344"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14" name="Straight Connector 13"/>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15" name="Straight Connector 14"/>
          <p:cNvSpPr>
            <a:spLocks noChangeShapeType="1"/>
          </p:cNvSpPr>
          <p:nvPr/>
        </p:nvSpPr>
        <p:spPr bwMode="auto">
          <a:xfrm>
            <a:off x="854112"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16" name="Straight Connector 15"/>
          <p:cNvSpPr>
            <a:spLocks noChangeShapeType="1"/>
          </p:cNvSpPr>
          <p:nvPr/>
        </p:nvSpPr>
        <p:spPr bwMode="auto">
          <a:xfrm>
            <a:off x="172664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17" name="Straight Connector 16"/>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18" name="Rectangle 17"/>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9" name="Oval 18"/>
          <p:cNvSpPr/>
          <p:nvPr/>
        </p:nvSpPr>
        <p:spPr bwMode="auto">
          <a:xfrm>
            <a:off x="609600" y="2571750"/>
            <a:ext cx="1295400" cy="97155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0" name="Oval 19"/>
          <p:cNvSpPr/>
          <p:nvPr/>
        </p:nvSpPr>
        <p:spPr bwMode="auto">
          <a:xfrm>
            <a:off x="1324704" y="3650064"/>
            <a:ext cx="641424" cy="481068"/>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1" name="Oval 20"/>
          <p:cNvSpPr/>
          <p:nvPr/>
        </p:nvSpPr>
        <p:spPr bwMode="auto">
          <a:xfrm>
            <a:off x="1091080" y="4125474"/>
            <a:ext cx="137160" cy="10287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Oval 21"/>
          <p:cNvSpPr/>
          <p:nvPr/>
        </p:nvSpPr>
        <p:spPr bwMode="auto">
          <a:xfrm>
            <a:off x="1664208" y="4343400"/>
            <a:ext cx="274320" cy="20574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3" name="Oval 22"/>
          <p:cNvSpPr/>
          <p:nvPr/>
        </p:nvSpPr>
        <p:spPr bwMode="auto">
          <a:xfrm>
            <a:off x="1879040" y="3359916"/>
            <a:ext cx="365760" cy="27432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6" name="Straight Connector 25"/>
          <p:cNvSpPr>
            <a:spLocks noChangeShapeType="1"/>
          </p:cNvSpPr>
          <p:nvPr/>
        </p:nvSpPr>
        <p:spPr bwMode="auto">
          <a:xfrm>
            <a:off x="9097944"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6" name="Slide Number Placeholder 5"/>
          <p:cNvSpPr>
            <a:spLocks noGrp="1"/>
          </p:cNvSpPr>
          <p:nvPr>
            <p:ph type="sldNum" sz="quarter" idx="12"/>
          </p:nvPr>
        </p:nvSpPr>
        <p:spPr bwMode="auto">
          <a:xfrm>
            <a:off x="1340616" y="3696527"/>
            <a:ext cx="609600" cy="388143"/>
          </a:xfrm>
        </p:spPr>
        <p:txBody>
          <a:bodyPr/>
          <a:lstStyle/>
          <a:p>
            <a:fld id="{EA7C8D44-3667-46F6-9772-CC52308E2A7F}" type="slidenum">
              <a:rPr kumimoji="0" lang="en-US" smtClean="0"/>
              <a:pPr/>
              <a:t>‹#›</a:t>
            </a:fld>
            <a:endParaRPr kumimoji="0" lang="en-US"/>
          </a:p>
        </p:txBody>
      </p:sp>
    </p:spTree>
    <p:extLst>
      <p:ext uri="{BB962C8B-B14F-4D97-AF65-F5344CB8AC3E}">
        <p14:creationId xmlns:p14="http://schemas.microsoft.com/office/powerpoint/2010/main" val="3778097995"/>
      </p:ext>
    </p:extLst>
  </p:cSld>
  <p:clrMapOvr>
    <a:overrideClrMapping bg1="dk1" tx1="lt1" bg2="dk2" tx2="lt2" accent1="accent1" accent2="accent2" accent3="accent3" accent4="accent4" accent5="accent5" accent6="accent6" hlink="hlink" folHlink="folHlink"/>
  </p:clrMapOvr>
  <p:transitio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3" name="Picture 2" descr="C:\Users\Pablo\Desktop\Arc Templates\Banners\coloured banner.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16200000">
            <a:off x="-1235927" y="1247313"/>
            <a:ext cx="5132116" cy="266026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5757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57D44-9B73-4F43-89AB-7E742C4A04C0}"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6467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48829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78598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07822-C27A-44F8-ABE4-1775A5AE478D}"/>
              </a:ext>
            </a:extLst>
          </p:cNvPr>
          <p:cNvSpPr>
            <a:spLocks noGrp="1"/>
          </p:cNvSpPr>
          <p:nvPr>
            <p:ph type="title"/>
          </p:nvPr>
        </p:nvSpPr>
        <p:spPr>
          <a:xfrm>
            <a:off x="566305" y="51077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12D221F-876E-4319-935B-103A5D140B9C}"/>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9D775F-F369-4BBB-AFA0-044EF1C5F3EA}"/>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73D08C-F209-42EA-9AA1-8D45238C3139}"/>
              </a:ext>
            </a:extLst>
          </p:cNvPr>
          <p:cNvSpPr>
            <a:spLocks noGrp="1"/>
          </p:cNvSpPr>
          <p:nvPr>
            <p:ph type="dt" sz="half" idx="10"/>
          </p:nvPr>
        </p:nvSpPr>
        <p:spPr>
          <a:xfrm>
            <a:off x="628650" y="4767263"/>
            <a:ext cx="2057400" cy="273844"/>
          </a:xfrm>
          <a:prstGeom prst="rect">
            <a:avLst/>
          </a:prstGeom>
        </p:spPr>
        <p:txBody>
          <a:bodyPr/>
          <a:lstStyle/>
          <a:p>
            <a:fld id="{011A6108-CFDC-43AD-826F-31525F65F9FC}" type="datetime1">
              <a:rPr lang="en-US" smtClean="0"/>
              <a:t>9/19/2024</a:t>
            </a:fld>
            <a:endParaRPr lang="en-US"/>
          </a:p>
        </p:txBody>
      </p:sp>
      <p:sp>
        <p:nvSpPr>
          <p:cNvPr id="6" name="Footer Placeholder 5">
            <a:extLst>
              <a:ext uri="{FF2B5EF4-FFF2-40B4-BE49-F238E27FC236}">
                <a16:creationId xmlns:a16="http://schemas.microsoft.com/office/drawing/2014/main" id="{871F31E6-FBFE-4CE3-A064-1A2919BB9E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F988DB-97B1-4D54-86A4-2597EB4E68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484835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571132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263490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871791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526755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858332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32383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638315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239056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333208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300BB-84BF-4298-9286-F6DB74C56FA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2CABDF1-C8D9-4047-9F71-19E41E9DA78A}"/>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F34F659-E8C4-445A-9990-23259FD0BA31}"/>
              </a:ext>
            </a:extLst>
          </p:cNvPr>
          <p:cNvSpPr>
            <a:spLocks noGrp="1"/>
          </p:cNvSpPr>
          <p:nvPr>
            <p:ph type="dt" sz="half" idx="10"/>
          </p:nvPr>
        </p:nvSpPr>
        <p:spPr>
          <a:xfrm>
            <a:off x="628650" y="4767264"/>
            <a:ext cx="2057400" cy="273844"/>
          </a:xfrm>
          <a:prstGeom prst="rect">
            <a:avLst/>
          </a:prstGeom>
        </p:spPr>
        <p:txBody>
          <a:bodyPr/>
          <a:lstStyle/>
          <a:p>
            <a:fld id="{301944E9-A9BD-4EB1-9C1C-709CB0772B54}" type="datetime1">
              <a:rPr lang="en-US" smtClean="0"/>
              <a:t>9/19/2024</a:t>
            </a:fld>
            <a:endParaRPr lang="en-US"/>
          </a:p>
        </p:txBody>
      </p:sp>
      <p:sp>
        <p:nvSpPr>
          <p:cNvPr id="5" name="Footer Placeholder 4">
            <a:extLst>
              <a:ext uri="{FF2B5EF4-FFF2-40B4-BE49-F238E27FC236}">
                <a16:creationId xmlns:a16="http://schemas.microsoft.com/office/drawing/2014/main" id="{1A19FFDE-45AF-49DA-BF3B-DBE8BEFEAB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06AE2C-D313-409E-92A9-CF2124D0E1CC}"/>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165271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86AA5-895A-4AF4-9A2E-182A042FD4D8}"/>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B992A5B-497E-4A59-807A-1E7814057A70}"/>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CC3E2C1-2395-4F3D-8A85-374D1C4D7777}"/>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DA3B03-8373-4751-B479-075A89F0779D}"/>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C00F784-09DC-4E1C-8DB3-C7ED22197E1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107AE4-12D3-4024-A353-4CB516F4DF85}"/>
              </a:ext>
            </a:extLst>
          </p:cNvPr>
          <p:cNvSpPr>
            <a:spLocks noGrp="1"/>
          </p:cNvSpPr>
          <p:nvPr>
            <p:ph type="dt" sz="half" idx="10"/>
          </p:nvPr>
        </p:nvSpPr>
        <p:spPr>
          <a:xfrm>
            <a:off x="628650" y="4767263"/>
            <a:ext cx="2057400" cy="273844"/>
          </a:xfrm>
          <a:prstGeom prst="rect">
            <a:avLst/>
          </a:prstGeom>
        </p:spPr>
        <p:txBody>
          <a:bodyPr/>
          <a:lstStyle/>
          <a:p>
            <a:fld id="{4B5FCB4B-0575-4836-9E7B-231919B25149}" type="datetime1">
              <a:rPr lang="en-US" smtClean="0"/>
              <a:t>9/19/2024</a:t>
            </a:fld>
            <a:endParaRPr lang="en-US"/>
          </a:p>
        </p:txBody>
      </p:sp>
      <p:sp>
        <p:nvSpPr>
          <p:cNvPr id="8" name="Footer Placeholder 7">
            <a:extLst>
              <a:ext uri="{FF2B5EF4-FFF2-40B4-BE49-F238E27FC236}">
                <a16:creationId xmlns:a16="http://schemas.microsoft.com/office/drawing/2014/main" id="{2A6B88D6-1FFF-4AE5-A696-CB960BD382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EAEA33-A843-49CA-81DB-4900D3EFF5C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632443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7A5C7-F08E-4E82-A519-74562A3C7585}"/>
              </a:ext>
            </a:extLst>
          </p:cNvPr>
          <p:cNvSpPr>
            <a:spLocks noGrp="1"/>
          </p:cNvSpPr>
          <p:nvPr>
            <p:ph type="title"/>
          </p:nvPr>
        </p:nvSpPr>
        <p:spPr>
          <a:xfrm>
            <a:off x="566305" y="51077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B8580C-4328-420B-AA63-936480A6A3C5}"/>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EE4AF-2C2E-4310-97B2-04489D9A3436}"/>
              </a:ext>
            </a:extLst>
          </p:cNvPr>
          <p:cNvSpPr>
            <a:spLocks noGrp="1"/>
          </p:cNvSpPr>
          <p:nvPr>
            <p:ph type="dt" sz="half" idx="10"/>
          </p:nvPr>
        </p:nvSpPr>
        <p:spPr>
          <a:xfrm>
            <a:off x="628650" y="4767264"/>
            <a:ext cx="2057400" cy="273844"/>
          </a:xfrm>
          <a:prstGeom prst="rect">
            <a:avLst/>
          </a:prstGeom>
        </p:spPr>
        <p:txBody>
          <a:bodyPr/>
          <a:lstStyle/>
          <a:p>
            <a:fld id="{675B17AC-5D08-4A4A-9EAF-BCBFC0469203}" type="datetime1">
              <a:rPr lang="en-US" smtClean="0"/>
              <a:t>9/19/2024</a:t>
            </a:fld>
            <a:endParaRPr lang="en-US"/>
          </a:p>
        </p:txBody>
      </p:sp>
      <p:sp>
        <p:nvSpPr>
          <p:cNvPr id="5" name="Footer Placeholder 4">
            <a:extLst>
              <a:ext uri="{FF2B5EF4-FFF2-40B4-BE49-F238E27FC236}">
                <a16:creationId xmlns:a16="http://schemas.microsoft.com/office/drawing/2014/main" id="{8E108E88-EF01-40FD-BC47-797A1103BB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7CD224-ACE7-4300-899C-3FC07E97906E}"/>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5172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EB0BC-898B-4873-9FBB-7D6F0A96A40E}"/>
              </a:ext>
            </a:extLst>
          </p:cNvPr>
          <p:cNvSpPr>
            <a:spLocks noGrp="1"/>
          </p:cNvSpPr>
          <p:nvPr>
            <p:ph type="title"/>
          </p:nvPr>
        </p:nvSpPr>
        <p:spPr>
          <a:xfrm>
            <a:off x="623888" y="1282305"/>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252FAC8-1477-4C74-9E40-DD9DA34E9B1C}"/>
              </a:ext>
            </a:extLst>
          </p:cNvPr>
          <p:cNvSpPr>
            <a:spLocks noGrp="1"/>
          </p:cNvSpPr>
          <p:nvPr>
            <p:ph type="body" idx="1"/>
          </p:nvPr>
        </p:nvSpPr>
        <p:spPr>
          <a:xfrm>
            <a:off x="623888" y="3442099"/>
            <a:ext cx="7886700" cy="1125140"/>
          </a:xfrm>
          <a:prstGeom prst="rect">
            <a:avLst/>
          </a:prstGeo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27FE51-21F5-457F-B1DA-E9004A4CEBE8}"/>
              </a:ext>
            </a:extLst>
          </p:cNvPr>
          <p:cNvSpPr>
            <a:spLocks noGrp="1"/>
          </p:cNvSpPr>
          <p:nvPr>
            <p:ph type="dt" sz="half" idx="10"/>
          </p:nvPr>
        </p:nvSpPr>
        <p:spPr>
          <a:xfrm>
            <a:off x="628650" y="4767264"/>
            <a:ext cx="2057400" cy="273844"/>
          </a:xfrm>
          <a:prstGeom prst="rect">
            <a:avLst/>
          </a:prstGeom>
        </p:spPr>
        <p:txBody>
          <a:bodyPr/>
          <a:lstStyle/>
          <a:p>
            <a:fld id="{C845BAC8-1E9A-4A35-8B74-E0DF18BFA641}" type="datetime1">
              <a:rPr lang="en-US" smtClean="0"/>
              <a:t>9/19/2024</a:t>
            </a:fld>
            <a:endParaRPr lang="en-US"/>
          </a:p>
        </p:txBody>
      </p:sp>
      <p:sp>
        <p:nvSpPr>
          <p:cNvPr id="5" name="Footer Placeholder 4">
            <a:extLst>
              <a:ext uri="{FF2B5EF4-FFF2-40B4-BE49-F238E27FC236}">
                <a16:creationId xmlns:a16="http://schemas.microsoft.com/office/drawing/2014/main" id="{99913BFA-3687-4EFD-A82D-D69F9319B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A01C7-F019-46D5-80EF-55A2E3D8C57D}"/>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7806622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07822-C27A-44F8-ABE4-1775A5AE478D}"/>
              </a:ext>
            </a:extLst>
          </p:cNvPr>
          <p:cNvSpPr>
            <a:spLocks noGrp="1"/>
          </p:cNvSpPr>
          <p:nvPr>
            <p:ph type="title"/>
          </p:nvPr>
        </p:nvSpPr>
        <p:spPr>
          <a:xfrm>
            <a:off x="566305" y="51077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12D221F-876E-4319-935B-103A5D140B9C}"/>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9D775F-F369-4BBB-AFA0-044EF1C5F3EA}"/>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73D08C-F209-42EA-9AA1-8D45238C3139}"/>
              </a:ext>
            </a:extLst>
          </p:cNvPr>
          <p:cNvSpPr>
            <a:spLocks noGrp="1"/>
          </p:cNvSpPr>
          <p:nvPr>
            <p:ph type="dt" sz="half" idx="10"/>
          </p:nvPr>
        </p:nvSpPr>
        <p:spPr>
          <a:xfrm>
            <a:off x="628650" y="4767264"/>
            <a:ext cx="2057400" cy="273844"/>
          </a:xfrm>
          <a:prstGeom prst="rect">
            <a:avLst/>
          </a:prstGeom>
        </p:spPr>
        <p:txBody>
          <a:bodyPr/>
          <a:lstStyle/>
          <a:p>
            <a:fld id="{011A6108-CFDC-43AD-826F-31525F65F9FC}" type="datetime1">
              <a:rPr lang="en-US" smtClean="0"/>
              <a:t>9/19/2024</a:t>
            </a:fld>
            <a:endParaRPr lang="en-US"/>
          </a:p>
        </p:txBody>
      </p:sp>
      <p:sp>
        <p:nvSpPr>
          <p:cNvPr id="6" name="Footer Placeholder 5">
            <a:extLst>
              <a:ext uri="{FF2B5EF4-FFF2-40B4-BE49-F238E27FC236}">
                <a16:creationId xmlns:a16="http://schemas.microsoft.com/office/drawing/2014/main" id="{871F31E6-FBFE-4CE3-A064-1A2919BB9E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F988DB-97B1-4D54-86A4-2597EB4E68CF}"/>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1396107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86AA5-895A-4AF4-9A2E-182A042FD4D8}"/>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B992A5B-497E-4A59-807A-1E7814057A70}"/>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CC3E2C1-2395-4F3D-8A85-374D1C4D7777}"/>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DA3B03-8373-4751-B479-075A89F0779D}"/>
              </a:ext>
            </a:extLst>
          </p:cNvPr>
          <p:cNvSpPr>
            <a:spLocks noGrp="1"/>
          </p:cNvSpPr>
          <p:nvPr>
            <p:ph type="body" sz="quarter" idx="3"/>
          </p:nvPr>
        </p:nvSpPr>
        <p:spPr>
          <a:xfrm>
            <a:off x="4629151" y="1260872"/>
            <a:ext cx="3887391"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C00F784-09DC-4E1C-8DB3-C7ED22197E1D}"/>
              </a:ext>
            </a:extLst>
          </p:cNvPr>
          <p:cNvSpPr>
            <a:spLocks noGrp="1"/>
          </p:cNvSpPr>
          <p:nvPr>
            <p:ph sz="quarter" idx="4"/>
          </p:nvPr>
        </p:nvSpPr>
        <p:spPr>
          <a:xfrm>
            <a:off x="4629151"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107AE4-12D3-4024-A353-4CB516F4DF85}"/>
              </a:ext>
            </a:extLst>
          </p:cNvPr>
          <p:cNvSpPr>
            <a:spLocks noGrp="1"/>
          </p:cNvSpPr>
          <p:nvPr>
            <p:ph type="dt" sz="half" idx="10"/>
          </p:nvPr>
        </p:nvSpPr>
        <p:spPr>
          <a:xfrm>
            <a:off x="628650" y="4767264"/>
            <a:ext cx="2057400" cy="273844"/>
          </a:xfrm>
          <a:prstGeom prst="rect">
            <a:avLst/>
          </a:prstGeom>
        </p:spPr>
        <p:txBody>
          <a:bodyPr/>
          <a:lstStyle/>
          <a:p>
            <a:fld id="{4B5FCB4B-0575-4836-9E7B-231919B25149}" type="datetime1">
              <a:rPr lang="en-US" smtClean="0"/>
              <a:t>9/19/2024</a:t>
            </a:fld>
            <a:endParaRPr lang="en-US"/>
          </a:p>
        </p:txBody>
      </p:sp>
      <p:sp>
        <p:nvSpPr>
          <p:cNvPr id="8" name="Footer Placeholder 7">
            <a:extLst>
              <a:ext uri="{FF2B5EF4-FFF2-40B4-BE49-F238E27FC236}">
                <a16:creationId xmlns:a16="http://schemas.microsoft.com/office/drawing/2014/main" id="{2A6B88D6-1FFF-4AE5-A696-CB960BD382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EAEA33-A843-49CA-81DB-4900D3EFF5C4}"/>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6444116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25695-1875-46AD-A795-64BAE405C778}"/>
              </a:ext>
            </a:extLst>
          </p:cNvPr>
          <p:cNvSpPr>
            <a:spLocks noGrp="1"/>
          </p:cNvSpPr>
          <p:nvPr>
            <p:ph type="title"/>
          </p:nvPr>
        </p:nvSpPr>
        <p:spPr>
          <a:xfrm>
            <a:off x="566305" y="510777"/>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06B7134-3EE3-4EF9-87C5-1EE395E2B489}"/>
              </a:ext>
            </a:extLst>
          </p:cNvPr>
          <p:cNvSpPr>
            <a:spLocks noGrp="1"/>
          </p:cNvSpPr>
          <p:nvPr>
            <p:ph type="dt" sz="half" idx="10"/>
          </p:nvPr>
        </p:nvSpPr>
        <p:spPr>
          <a:xfrm>
            <a:off x="628650" y="4767264"/>
            <a:ext cx="2057400" cy="273844"/>
          </a:xfrm>
          <a:prstGeom prst="rect">
            <a:avLst/>
          </a:prstGeom>
        </p:spPr>
        <p:txBody>
          <a:bodyPr/>
          <a:lstStyle/>
          <a:p>
            <a:fld id="{B281C062-7961-4AA0-9F3D-512E8090369D}" type="datetime1">
              <a:rPr lang="en-US" smtClean="0"/>
              <a:t>9/19/2024</a:t>
            </a:fld>
            <a:endParaRPr lang="en-US"/>
          </a:p>
        </p:txBody>
      </p:sp>
      <p:sp>
        <p:nvSpPr>
          <p:cNvPr id="4" name="Footer Placeholder 3">
            <a:extLst>
              <a:ext uri="{FF2B5EF4-FFF2-40B4-BE49-F238E27FC236}">
                <a16:creationId xmlns:a16="http://schemas.microsoft.com/office/drawing/2014/main" id="{CA59D43F-00FC-4362-929C-5920E93C09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55F08B-D3B7-4AF7-9A72-C5A6E7FDC3E6}"/>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6671131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41FDD0-AAF4-4BD8-A9ED-4A76B6B4D523}"/>
              </a:ext>
            </a:extLst>
          </p:cNvPr>
          <p:cNvSpPr>
            <a:spLocks noGrp="1"/>
          </p:cNvSpPr>
          <p:nvPr>
            <p:ph type="dt" sz="half" idx="10"/>
          </p:nvPr>
        </p:nvSpPr>
        <p:spPr>
          <a:xfrm>
            <a:off x="628650" y="4767264"/>
            <a:ext cx="2057400" cy="273844"/>
          </a:xfrm>
          <a:prstGeom prst="rect">
            <a:avLst/>
          </a:prstGeom>
        </p:spPr>
        <p:txBody>
          <a:bodyPr/>
          <a:lstStyle/>
          <a:p>
            <a:fld id="{4301A179-4F34-439C-84BC-544DF3A11688}" type="datetime1">
              <a:rPr lang="en-US" smtClean="0"/>
              <a:t>9/19/2024</a:t>
            </a:fld>
            <a:endParaRPr lang="en-US"/>
          </a:p>
        </p:txBody>
      </p:sp>
      <p:sp>
        <p:nvSpPr>
          <p:cNvPr id="3" name="Footer Placeholder 2">
            <a:extLst>
              <a:ext uri="{FF2B5EF4-FFF2-40B4-BE49-F238E27FC236}">
                <a16:creationId xmlns:a16="http://schemas.microsoft.com/office/drawing/2014/main" id="{410814F6-EABC-49F8-B0A6-44632174FB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19563B-C621-4D49-9271-15898C9A8211}"/>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0553149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D9596-7157-4998-9B50-3850AA164595}"/>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70D705E-E416-439E-942A-22479B8EFA9E}"/>
              </a:ext>
            </a:extLst>
          </p:cNvPr>
          <p:cNvSpPr>
            <a:spLocks noGrp="1"/>
          </p:cNvSpPr>
          <p:nvPr>
            <p:ph idx="1"/>
          </p:nvPr>
        </p:nvSpPr>
        <p:spPr>
          <a:xfrm>
            <a:off x="3887391" y="740570"/>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2BAF39-D00B-464E-B9FE-B56C6298A8EB}"/>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A83968A-98D8-4037-9E1F-6885C251320A}"/>
              </a:ext>
            </a:extLst>
          </p:cNvPr>
          <p:cNvSpPr>
            <a:spLocks noGrp="1"/>
          </p:cNvSpPr>
          <p:nvPr>
            <p:ph type="dt" sz="half" idx="10"/>
          </p:nvPr>
        </p:nvSpPr>
        <p:spPr>
          <a:xfrm>
            <a:off x="628650" y="4767264"/>
            <a:ext cx="2057400" cy="273844"/>
          </a:xfrm>
          <a:prstGeom prst="rect">
            <a:avLst/>
          </a:prstGeom>
        </p:spPr>
        <p:txBody>
          <a:bodyPr/>
          <a:lstStyle/>
          <a:p>
            <a:fld id="{C2E02432-2646-45CB-A050-FCC718260F8F}" type="datetime1">
              <a:rPr lang="en-US" smtClean="0"/>
              <a:t>9/19/2024</a:t>
            </a:fld>
            <a:endParaRPr lang="en-US"/>
          </a:p>
        </p:txBody>
      </p:sp>
      <p:sp>
        <p:nvSpPr>
          <p:cNvPr id="6" name="Footer Placeholder 5">
            <a:extLst>
              <a:ext uri="{FF2B5EF4-FFF2-40B4-BE49-F238E27FC236}">
                <a16:creationId xmlns:a16="http://schemas.microsoft.com/office/drawing/2014/main" id="{625A5BB9-CF33-49CB-9D01-020CB1985D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E5D4DD-265F-4D71-BC66-E3F0854975A2}"/>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3749709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29478-015E-4B56-9648-A3143875FAAF}"/>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49F71C4-DBF7-4E57-8469-6CBEAA68BA3D}"/>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9A94C85B-A6A5-4DFC-BB6F-49241B4D81A1}"/>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468B13-8901-4320-AF52-855C90BF49CF}"/>
              </a:ext>
            </a:extLst>
          </p:cNvPr>
          <p:cNvSpPr>
            <a:spLocks noGrp="1"/>
          </p:cNvSpPr>
          <p:nvPr>
            <p:ph type="dt" sz="half" idx="10"/>
          </p:nvPr>
        </p:nvSpPr>
        <p:spPr>
          <a:xfrm>
            <a:off x="628650" y="4767264"/>
            <a:ext cx="2057400" cy="273844"/>
          </a:xfrm>
          <a:prstGeom prst="rect">
            <a:avLst/>
          </a:prstGeom>
        </p:spPr>
        <p:txBody>
          <a:bodyPr/>
          <a:lstStyle/>
          <a:p>
            <a:fld id="{CA19A433-A346-4271-9768-9D86A3CB30A3}" type="datetime1">
              <a:rPr lang="en-US" smtClean="0"/>
              <a:t>9/19/2024</a:t>
            </a:fld>
            <a:endParaRPr lang="en-US"/>
          </a:p>
        </p:txBody>
      </p:sp>
      <p:sp>
        <p:nvSpPr>
          <p:cNvPr id="6" name="Footer Placeholder 5">
            <a:extLst>
              <a:ext uri="{FF2B5EF4-FFF2-40B4-BE49-F238E27FC236}">
                <a16:creationId xmlns:a16="http://schemas.microsoft.com/office/drawing/2014/main" id="{B3E2CCC7-FEB7-404D-BAB9-1DCE6C545B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FAB922-41F2-435E-A1B2-140E04597BA1}"/>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7125270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F8538-7C95-4D37-A5A3-23CB336863B5}"/>
              </a:ext>
            </a:extLst>
          </p:cNvPr>
          <p:cNvSpPr>
            <a:spLocks noGrp="1"/>
          </p:cNvSpPr>
          <p:nvPr>
            <p:ph type="title"/>
          </p:nvPr>
        </p:nvSpPr>
        <p:spPr>
          <a:xfrm>
            <a:off x="566305" y="510777"/>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F54355-CE51-464B-8D9E-B61DA1BAAAE0}"/>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43048-8B7D-46AD-AA20-12D9C95AFD77}"/>
              </a:ext>
            </a:extLst>
          </p:cNvPr>
          <p:cNvSpPr>
            <a:spLocks noGrp="1"/>
          </p:cNvSpPr>
          <p:nvPr>
            <p:ph type="dt" sz="half" idx="10"/>
          </p:nvPr>
        </p:nvSpPr>
        <p:spPr>
          <a:xfrm>
            <a:off x="628650" y="4767264"/>
            <a:ext cx="2057400" cy="273844"/>
          </a:xfrm>
          <a:prstGeom prst="rect">
            <a:avLst/>
          </a:prstGeom>
        </p:spPr>
        <p:txBody>
          <a:bodyPr/>
          <a:lstStyle/>
          <a:p>
            <a:fld id="{0340DBA3-EA4E-4AB7-A79B-33746C58FFAB}" type="datetime1">
              <a:rPr lang="en-US" smtClean="0"/>
              <a:t>9/19/2024</a:t>
            </a:fld>
            <a:endParaRPr lang="en-US"/>
          </a:p>
        </p:txBody>
      </p:sp>
      <p:sp>
        <p:nvSpPr>
          <p:cNvPr id="5" name="Footer Placeholder 4">
            <a:extLst>
              <a:ext uri="{FF2B5EF4-FFF2-40B4-BE49-F238E27FC236}">
                <a16:creationId xmlns:a16="http://schemas.microsoft.com/office/drawing/2014/main" id="{0BFBF80D-0E0A-4744-BDF7-35180006E9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CC0944-00DE-4F52-BE59-2786A6E83BB4}"/>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4258549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C4F725-C29B-4B23-9E40-185B73D72A24}"/>
              </a:ext>
            </a:extLst>
          </p:cNvPr>
          <p:cNvSpPr>
            <a:spLocks noGrp="1"/>
          </p:cNvSpPr>
          <p:nvPr>
            <p:ph type="title" orient="vert"/>
          </p:nvPr>
        </p:nvSpPr>
        <p:spPr>
          <a:xfrm>
            <a:off x="6543676" y="273845"/>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A669B3-9C15-475C-A11C-B5616E4C6534}"/>
              </a:ext>
            </a:extLst>
          </p:cNvPr>
          <p:cNvSpPr>
            <a:spLocks noGrp="1"/>
          </p:cNvSpPr>
          <p:nvPr>
            <p:ph type="body" orient="vert" idx="1"/>
          </p:nvPr>
        </p:nvSpPr>
        <p:spPr>
          <a:xfrm>
            <a:off x="628651" y="273845"/>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06F58-4ED2-4902-A629-F5BBD4B903B7}"/>
              </a:ext>
            </a:extLst>
          </p:cNvPr>
          <p:cNvSpPr>
            <a:spLocks noGrp="1"/>
          </p:cNvSpPr>
          <p:nvPr>
            <p:ph type="dt" sz="half" idx="10"/>
          </p:nvPr>
        </p:nvSpPr>
        <p:spPr>
          <a:xfrm>
            <a:off x="628650" y="4767264"/>
            <a:ext cx="2057400" cy="273844"/>
          </a:xfrm>
          <a:prstGeom prst="rect">
            <a:avLst/>
          </a:prstGeom>
        </p:spPr>
        <p:txBody>
          <a:bodyPr/>
          <a:lstStyle/>
          <a:p>
            <a:fld id="{1FDB0EA4-C89C-485B-A06C-293E8A999435}" type="datetime1">
              <a:rPr lang="en-US" smtClean="0"/>
              <a:t>9/19/2024</a:t>
            </a:fld>
            <a:endParaRPr lang="en-US"/>
          </a:p>
        </p:txBody>
      </p:sp>
      <p:sp>
        <p:nvSpPr>
          <p:cNvPr id="5" name="Footer Placeholder 4">
            <a:extLst>
              <a:ext uri="{FF2B5EF4-FFF2-40B4-BE49-F238E27FC236}">
                <a16:creationId xmlns:a16="http://schemas.microsoft.com/office/drawing/2014/main" id="{B2C1F7A3-83F9-4513-B509-323347496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A1821-3A3D-493A-AB39-D98CB497D191}"/>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041647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25695-1875-46AD-A795-64BAE405C778}"/>
              </a:ext>
            </a:extLst>
          </p:cNvPr>
          <p:cNvSpPr>
            <a:spLocks noGrp="1"/>
          </p:cNvSpPr>
          <p:nvPr>
            <p:ph type="title"/>
          </p:nvPr>
        </p:nvSpPr>
        <p:spPr>
          <a:xfrm>
            <a:off x="566305" y="510777"/>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06B7134-3EE3-4EF9-87C5-1EE395E2B489}"/>
              </a:ext>
            </a:extLst>
          </p:cNvPr>
          <p:cNvSpPr>
            <a:spLocks noGrp="1"/>
          </p:cNvSpPr>
          <p:nvPr>
            <p:ph type="dt" sz="half" idx="10"/>
          </p:nvPr>
        </p:nvSpPr>
        <p:spPr>
          <a:xfrm>
            <a:off x="628650" y="4767263"/>
            <a:ext cx="2057400" cy="273844"/>
          </a:xfrm>
          <a:prstGeom prst="rect">
            <a:avLst/>
          </a:prstGeom>
        </p:spPr>
        <p:txBody>
          <a:bodyPr/>
          <a:lstStyle/>
          <a:p>
            <a:fld id="{B281C062-7961-4AA0-9F3D-512E8090369D}" type="datetime1">
              <a:rPr lang="en-US" smtClean="0"/>
              <a:t>9/19/2024</a:t>
            </a:fld>
            <a:endParaRPr lang="en-US"/>
          </a:p>
        </p:txBody>
      </p:sp>
      <p:sp>
        <p:nvSpPr>
          <p:cNvPr id="4" name="Footer Placeholder 3">
            <a:extLst>
              <a:ext uri="{FF2B5EF4-FFF2-40B4-BE49-F238E27FC236}">
                <a16:creationId xmlns:a16="http://schemas.microsoft.com/office/drawing/2014/main" id="{CA59D43F-00FC-4362-929C-5920E93C09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55F08B-D3B7-4AF7-9A72-C5A6E7FDC3E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658785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pic>
        <p:nvPicPr>
          <p:cNvPr id="6" name="Picture 5" descr="cover-hor-background-skinny.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9144000" cy="1235528"/>
          </a:xfrm>
          <a:prstGeom prst="rect">
            <a:avLst/>
          </a:prstGeom>
        </p:spPr>
      </p:pic>
      <p:sp>
        <p:nvSpPr>
          <p:cNvPr id="2" name="TextBox 1"/>
          <p:cNvSpPr txBox="1"/>
          <p:nvPr userDrawn="1"/>
        </p:nvSpPr>
        <p:spPr>
          <a:xfrm>
            <a:off x="8510257" y="4793810"/>
            <a:ext cx="394257" cy="253916"/>
          </a:xfrm>
          <a:prstGeom prst="rect">
            <a:avLst/>
          </a:prstGeom>
          <a:noFill/>
        </p:spPr>
        <p:txBody>
          <a:bodyPr wrap="square" rtlCol="0">
            <a:spAutoFit/>
          </a:bodyPr>
          <a:lstStyle/>
          <a:p>
            <a:fld id="{EC0E0360-AEBB-4F89-A31B-405194F2F625}" type="slidenum">
              <a:rPr lang="en-US" sz="1050" smtClean="0">
                <a:solidFill>
                  <a:srgbClr val="000066"/>
                </a:solidFill>
                <a:latin typeface="Myriad Pro" panose="020B0503030403020204" pitchFamily="34" charset="0"/>
              </a:rPr>
              <a:t>‹#›</a:t>
            </a:fld>
            <a:endParaRPr lang="en-US" sz="1050">
              <a:solidFill>
                <a:srgbClr val="000066"/>
              </a:solidFill>
              <a:latin typeface="Myriad Pro" panose="020B0503030403020204" pitchFamily="34" charset="0"/>
            </a:endParaRPr>
          </a:p>
        </p:txBody>
      </p:sp>
      <p:sp>
        <p:nvSpPr>
          <p:cNvPr id="9" name="Title 1"/>
          <p:cNvSpPr>
            <a:spLocks noGrp="1"/>
          </p:cNvSpPr>
          <p:nvPr>
            <p:ph type="title" hasCustomPrompt="1"/>
          </p:nvPr>
        </p:nvSpPr>
        <p:spPr>
          <a:xfrm>
            <a:off x="431757" y="1235528"/>
            <a:ext cx="3008313" cy="552235"/>
          </a:xfrm>
          <a:prstGeom prst="rect">
            <a:avLst/>
          </a:prstGeom>
        </p:spPr>
        <p:txBody>
          <a:bodyPr/>
          <a:lstStyle>
            <a:lvl1pPr algn="l">
              <a:defRPr sz="1500" b="1">
                <a:latin typeface="Arial" panose="020B0604020202020204" pitchFamily="34" charset="0"/>
                <a:cs typeface="Arial" panose="020B0604020202020204" pitchFamily="34" charset="0"/>
              </a:defRPr>
            </a:lvl1pPr>
          </a:lstStyle>
          <a:p>
            <a:r>
              <a:rPr lang="en-US" err="1"/>
              <a:t>Laksdjflksjpojoc</a:t>
            </a:r>
            <a:r>
              <a:rPr lang="en-US"/>
              <a:t> </a:t>
            </a:r>
            <a:r>
              <a:rPr lang="en-US" err="1"/>
              <a:t>pe</a:t>
            </a:r>
            <a:endParaRPr lang="en-US"/>
          </a:p>
        </p:txBody>
      </p:sp>
      <p:sp>
        <p:nvSpPr>
          <p:cNvPr id="10" name="Content Placeholder 2"/>
          <p:cNvSpPr>
            <a:spLocks noGrp="1"/>
          </p:cNvSpPr>
          <p:nvPr>
            <p:ph idx="1"/>
          </p:nvPr>
        </p:nvSpPr>
        <p:spPr>
          <a:xfrm>
            <a:off x="3549413" y="1235528"/>
            <a:ext cx="5192935" cy="3385299"/>
          </a:xfrm>
          <a:prstGeom prst="rect">
            <a:avLst/>
          </a:prstGeom>
        </p:spPr>
        <p:txBody>
          <a:bodyPr/>
          <a:lstStyle>
            <a:lvl1pPr>
              <a:defRPr sz="2400">
                <a:latin typeface="Arial" panose="020B0604020202020204" pitchFamily="34" charset="0"/>
                <a:cs typeface="Arial" panose="020B0604020202020204" pitchFamily="34" charset="0"/>
              </a:defRPr>
            </a:lvl1pPr>
            <a:lvl2pPr>
              <a:defRPr sz="21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a:defRPr sz="1500">
                <a:latin typeface="Arial" panose="020B0604020202020204" pitchFamily="34" charset="0"/>
                <a:cs typeface="Arial" panose="020B0604020202020204" pitchFamily="34" charset="0"/>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p:cNvSpPr>
            <a:spLocks noGrp="1"/>
          </p:cNvSpPr>
          <p:nvPr>
            <p:ph type="body" sz="half" idx="2" hasCustomPrompt="1"/>
          </p:nvPr>
        </p:nvSpPr>
        <p:spPr>
          <a:xfrm>
            <a:off x="427291" y="1871318"/>
            <a:ext cx="3008313" cy="274320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err="1"/>
              <a:t>Lksadjfnksauroew</a:t>
            </a:r>
            <a:r>
              <a:rPr lang="en-US"/>
              <a:t> </a:t>
            </a:r>
            <a:r>
              <a:rPr lang="en-US" err="1"/>
              <a:t>mldsk</a:t>
            </a:r>
            <a:endParaRPr lang="en-US"/>
          </a:p>
        </p:txBody>
      </p:sp>
      <p:pic>
        <p:nvPicPr>
          <p:cNvPr id="4" name="Picture 3" descr="A picture containing drawing&#10;&#10;Description automatically generated">
            <a:extLst>
              <a:ext uri="{FF2B5EF4-FFF2-40B4-BE49-F238E27FC236}">
                <a16:creationId xmlns:a16="http://schemas.microsoft.com/office/drawing/2014/main" id="{1B26498D-CCB7-4B21-A03D-91680DC6478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52228" y="86510"/>
            <a:ext cx="974844" cy="708351"/>
          </a:xfrm>
          <a:prstGeom prst="rect">
            <a:avLst/>
          </a:prstGeom>
        </p:spPr>
      </p:pic>
    </p:spTree>
    <p:extLst>
      <p:ext uri="{BB962C8B-B14F-4D97-AF65-F5344CB8AC3E}">
        <p14:creationId xmlns:p14="http://schemas.microsoft.com/office/powerpoint/2010/main" val="40015894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ne photo, title, content">
    <p:spTree>
      <p:nvGrpSpPr>
        <p:cNvPr id="1" name=""/>
        <p:cNvGrpSpPr/>
        <p:nvPr/>
      </p:nvGrpSpPr>
      <p:grpSpPr>
        <a:xfrm>
          <a:off x="0" y="0"/>
          <a:ext cx="0" cy="0"/>
          <a:chOff x="0" y="0"/>
          <a:chExt cx="0" cy="0"/>
        </a:xfrm>
      </p:grpSpPr>
      <p:pic>
        <p:nvPicPr>
          <p:cNvPr id="6" name="Picture 5" descr="cover-hor-background-skinny.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9144000" cy="1235528"/>
          </a:xfrm>
          <a:prstGeom prst="rect">
            <a:avLst/>
          </a:prstGeom>
        </p:spPr>
      </p:pic>
      <p:sp>
        <p:nvSpPr>
          <p:cNvPr id="2" name="TextBox 1"/>
          <p:cNvSpPr txBox="1"/>
          <p:nvPr userDrawn="1"/>
        </p:nvSpPr>
        <p:spPr>
          <a:xfrm>
            <a:off x="8510257" y="4793810"/>
            <a:ext cx="394257" cy="253916"/>
          </a:xfrm>
          <a:prstGeom prst="rect">
            <a:avLst/>
          </a:prstGeom>
          <a:noFill/>
        </p:spPr>
        <p:txBody>
          <a:bodyPr wrap="square" rtlCol="0">
            <a:spAutoFit/>
          </a:bodyPr>
          <a:lstStyle/>
          <a:p>
            <a:fld id="{EC0E0360-AEBB-4F89-A31B-405194F2F625}" type="slidenum">
              <a:rPr lang="en-US" sz="1050" smtClean="0">
                <a:solidFill>
                  <a:srgbClr val="000066"/>
                </a:solidFill>
                <a:latin typeface="Myriad Pro" panose="020B0503030403020204" pitchFamily="34" charset="0"/>
              </a:rPr>
              <a:t>‹#›</a:t>
            </a:fld>
            <a:endParaRPr lang="en-US" sz="1050">
              <a:solidFill>
                <a:srgbClr val="000066"/>
              </a:solidFill>
              <a:latin typeface="Myriad Pro" panose="020B0503030403020204" pitchFamily="34" charset="0"/>
            </a:endParaRPr>
          </a:p>
        </p:txBody>
      </p:sp>
      <p:sp>
        <p:nvSpPr>
          <p:cNvPr id="5" name="Title 1"/>
          <p:cNvSpPr>
            <a:spLocks noGrp="1"/>
          </p:cNvSpPr>
          <p:nvPr>
            <p:ph type="title" hasCustomPrompt="1"/>
          </p:nvPr>
        </p:nvSpPr>
        <p:spPr>
          <a:xfrm>
            <a:off x="1860655" y="3903822"/>
            <a:ext cx="5486400" cy="425054"/>
          </a:xfrm>
          <a:prstGeom prst="rect">
            <a:avLst/>
          </a:prstGeom>
        </p:spPr>
        <p:txBody>
          <a:bodyPr/>
          <a:lstStyle>
            <a:lvl1pPr algn="l">
              <a:defRPr sz="1500" b="1">
                <a:latin typeface="Arial" panose="020B0604020202020204" pitchFamily="34" charset="0"/>
                <a:cs typeface="Arial" panose="020B0604020202020204" pitchFamily="34" charset="0"/>
              </a:defRPr>
            </a:lvl1pPr>
          </a:lstStyle>
          <a:p>
            <a:r>
              <a:rPr lang="en-US" err="1"/>
              <a:t>Ckalsdjfosdjfsdslkjsal</a:t>
            </a:r>
            <a:endParaRPr lang="en-US"/>
          </a:p>
        </p:txBody>
      </p:sp>
      <p:sp>
        <p:nvSpPr>
          <p:cNvPr id="8" name="Picture Placeholder 2"/>
          <p:cNvSpPr>
            <a:spLocks noGrp="1"/>
          </p:cNvSpPr>
          <p:nvPr>
            <p:ph type="pic" idx="1"/>
          </p:nvPr>
        </p:nvSpPr>
        <p:spPr>
          <a:xfrm>
            <a:off x="1860655" y="1160622"/>
            <a:ext cx="5486400" cy="2743200"/>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9" name="Text Placeholder 3"/>
          <p:cNvSpPr>
            <a:spLocks noGrp="1"/>
          </p:cNvSpPr>
          <p:nvPr>
            <p:ph type="body" sz="half" idx="2" hasCustomPrompt="1"/>
          </p:nvPr>
        </p:nvSpPr>
        <p:spPr>
          <a:xfrm>
            <a:off x="1860655" y="4328875"/>
            <a:ext cx="5486400" cy="603647"/>
          </a:xfrm>
          <a:prstGeom prst="rect">
            <a:avLst/>
          </a:prstGeom>
        </p:spPr>
        <p:txBody>
          <a:bodyPr/>
          <a:lstStyle>
            <a:lvl1pPr marL="0" indent="0">
              <a:buNone/>
              <a:defRPr sz="1050">
                <a:latin typeface="Arial" panose="020B0604020202020204" pitchFamily="34"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err="1"/>
              <a:t>klasjdflksjfs</a:t>
            </a:r>
            <a:endParaRPr lang="en-US"/>
          </a:p>
        </p:txBody>
      </p:sp>
      <p:pic>
        <p:nvPicPr>
          <p:cNvPr id="10" name="Picture 9" descr="A picture containing drawing&#10;&#10;Description automatically generated">
            <a:extLst>
              <a:ext uri="{FF2B5EF4-FFF2-40B4-BE49-F238E27FC236}">
                <a16:creationId xmlns:a16="http://schemas.microsoft.com/office/drawing/2014/main" id="{4A8493D8-457A-454B-BC68-F526A2238BA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834" y="63640"/>
            <a:ext cx="974844" cy="708351"/>
          </a:xfrm>
          <a:prstGeom prst="rect">
            <a:avLst/>
          </a:prstGeom>
        </p:spPr>
      </p:pic>
    </p:spTree>
    <p:extLst>
      <p:ext uri="{BB962C8B-B14F-4D97-AF65-F5344CB8AC3E}">
        <p14:creationId xmlns:p14="http://schemas.microsoft.com/office/powerpoint/2010/main" val="35173538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titles and content">
    <p:spTree>
      <p:nvGrpSpPr>
        <p:cNvPr id="1" name=""/>
        <p:cNvGrpSpPr/>
        <p:nvPr/>
      </p:nvGrpSpPr>
      <p:grpSpPr>
        <a:xfrm>
          <a:off x="0" y="0"/>
          <a:ext cx="0" cy="0"/>
          <a:chOff x="0" y="0"/>
          <a:chExt cx="0" cy="0"/>
        </a:xfrm>
      </p:grpSpPr>
      <p:pic>
        <p:nvPicPr>
          <p:cNvPr id="6" name="Picture 5" descr="cover-hor-background-skinny.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9144000" cy="1235528"/>
          </a:xfrm>
          <a:prstGeom prst="rect">
            <a:avLst/>
          </a:prstGeom>
        </p:spPr>
      </p:pic>
      <p:sp>
        <p:nvSpPr>
          <p:cNvPr id="2" name="TextBox 1"/>
          <p:cNvSpPr txBox="1"/>
          <p:nvPr userDrawn="1"/>
        </p:nvSpPr>
        <p:spPr>
          <a:xfrm>
            <a:off x="8510257" y="4793810"/>
            <a:ext cx="394257" cy="253916"/>
          </a:xfrm>
          <a:prstGeom prst="rect">
            <a:avLst/>
          </a:prstGeom>
          <a:noFill/>
        </p:spPr>
        <p:txBody>
          <a:bodyPr wrap="square" rtlCol="0">
            <a:spAutoFit/>
          </a:bodyPr>
          <a:lstStyle/>
          <a:p>
            <a:fld id="{EC0E0360-AEBB-4F89-A31B-405194F2F625}" type="slidenum">
              <a:rPr lang="en-US" sz="1050" smtClean="0">
                <a:solidFill>
                  <a:srgbClr val="000066"/>
                </a:solidFill>
                <a:latin typeface="Myriad Pro" panose="020B0503030403020204" pitchFamily="34" charset="0"/>
              </a:rPr>
              <a:t>‹#›</a:t>
            </a:fld>
            <a:endParaRPr lang="en-US" sz="1050">
              <a:solidFill>
                <a:srgbClr val="000066"/>
              </a:solidFill>
              <a:latin typeface="Myriad Pro" panose="020B0503030403020204" pitchFamily="34" charset="0"/>
            </a:endParaRPr>
          </a:p>
        </p:txBody>
      </p:sp>
      <p:sp>
        <p:nvSpPr>
          <p:cNvPr id="5" name="Text Placeholder 2"/>
          <p:cNvSpPr>
            <a:spLocks noGrp="1"/>
          </p:cNvSpPr>
          <p:nvPr>
            <p:ph type="body" idx="1"/>
          </p:nvPr>
        </p:nvSpPr>
        <p:spPr>
          <a:xfrm>
            <a:off x="457200" y="1316315"/>
            <a:ext cx="4040188" cy="479822"/>
          </a:xfrm>
          <a:prstGeom prst="rect">
            <a:avLst/>
          </a:prstGeom>
        </p:spPr>
        <p:txBody>
          <a:bodyPr anchor="b"/>
          <a:lstStyle>
            <a:lvl1pPr marL="0" indent="0">
              <a:buNone/>
              <a:defRPr sz="1800" b="1">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Content Placeholder 3"/>
          <p:cNvSpPr>
            <a:spLocks noGrp="1"/>
          </p:cNvSpPr>
          <p:nvPr>
            <p:ph sz="half" idx="2"/>
          </p:nvPr>
        </p:nvSpPr>
        <p:spPr>
          <a:xfrm>
            <a:off x="457200" y="1796137"/>
            <a:ext cx="4040188" cy="2963466"/>
          </a:xfrm>
          <a:prstGeom prst="rect">
            <a:avLst/>
          </a:prstGeom>
        </p:spPr>
        <p:txBody>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3"/>
          </p:nvPr>
        </p:nvSpPr>
        <p:spPr>
          <a:xfrm>
            <a:off x="4645026" y="1316315"/>
            <a:ext cx="4041775" cy="479822"/>
          </a:xfrm>
          <a:prstGeom prst="rect">
            <a:avLst/>
          </a:prstGeom>
        </p:spPr>
        <p:txBody>
          <a:bodyPr anchor="b"/>
          <a:lstStyle>
            <a:lvl1pPr marL="0" indent="0">
              <a:buNone/>
              <a:defRPr sz="1800" b="1">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Content Placeholder 5"/>
          <p:cNvSpPr>
            <a:spLocks noGrp="1"/>
          </p:cNvSpPr>
          <p:nvPr>
            <p:ph sz="quarter" idx="4"/>
          </p:nvPr>
        </p:nvSpPr>
        <p:spPr>
          <a:xfrm>
            <a:off x="4645026" y="1796137"/>
            <a:ext cx="4041775" cy="2963466"/>
          </a:xfrm>
          <a:prstGeom prst="rect">
            <a:avLst/>
          </a:prstGeom>
        </p:spPr>
        <p:txBody>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picture containing drawing&#10;&#10;Description automatically generated">
            <a:extLst>
              <a:ext uri="{FF2B5EF4-FFF2-40B4-BE49-F238E27FC236}">
                <a16:creationId xmlns:a16="http://schemas.microsoft.com/office/drawing/2014/main" id="{5E5C827F-BA50-4218-A9EA-BEAEB4C42B3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52228" y="86510"/>
            <a:ext cx="974844" cy="708351"/>
          </a:xfrm>
          <a:prstGeom prst="rect">
            <a:avLst/>
          </a:prstGeom>
        </p:spPr>
      </p:pic>
    </p:spTree>
    <p:extLst>
      <p:ext uri="{BB962C8B-B14F-4D97-AF65-F5344CB8AC3E}">
        <p14:creationId xmlns:p14="http://schemas.microsoft.com/office/powerpoint/2010/main" val="31071891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bject, Title and Content">
    <p:spTree>
      <p:nvGrpSpPr>
        <p:cNvPr id="1" name=""/>
        <p:cNvGrpSpPr/>
        <p:nvPr/>
      </p:nvGrpSpPr>
      <p:grpSpPr>
        <a:xfrm>
          <a:off x="0" y="0"/>
          <a:ext cx="0" cy="0"/>
          <a:chOff x="0" y="0"/>
          <a:chExt cx="0" cy="0"/>
        </a:xfrm>
      </p:grpSpPr>
      <p:pic>
        <p:nvPicPr>
          <p:cNvPr id="6" name="Picture 5" descr="cover-hor-background-skinny.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9144000" cy="1235528"/>
          </a:xfrm>
          <a:prstGeom prst="rect">
            <a:avLst/>
          </a:prstGeom>
        </p:spPr>
      </p:pic>
      <p:sp>
        <p:nvSpPr>
          <p:cNvPr id="2" name="TextBox 1"/>
          <p:cNvSpPr txBox="1"/>
          <p:nvPr userDrawn="1"/>
        </p:nvSpPr>
        <p:spPr>
          <a:xfrm>
            <a:off x="8510257" y="4793810"/>
            <a:ext cx="394257" cy="253916"/>
          </a:xfrm>
          <a:prstGeom prst="rect">
            <a:avLst/>
          </a:prstGeom>
          <a:noFill/>
        </p:spPr>
        <p:txBody>
          <a:bodyPr wrap="square" rtlCol="0">
            <a:spAutoFit/>
          </a:bodyPr>
          <a:lstStyle/>
          <a:p>
            <a:fld id="{EC0E0360-AEBB-4F89-A31B-405194F2F625}" type="slidenum">
              <a:rPr lang="en-US" sz="1050" smtClean="0">
                <a:solidFill>
                  <a:srgbClr val="000066"/>
                </a:solidFill>
                <a:latin typeface="Myriad Pro" panose="020B0503030403020204" pitchFamily="34" charset="0"/>
              </a:rPr>
              <a:t>‹#›</a:t>
            </a:fld>
            <a:endParaRPr lang="en-US" sz="1050">
              <a:solidFill>
                <a:srgbClr val="000066"/>
              </a:solidFill>
              <a:latin typeface="Myriad Pro" panose="020B0503030403020204" pitchFamily="34" charset="0"/>
            </a:endParaRPr>
          </a:p>
        </p:txBody>
      </p:sp>
      <p:sp>
        <p:nvSpPr>
          <p:cNvPr id="5" name="Rectangle 4"/>
          <p:cNvSpPr/>
          <p:nvPr userDrawn="1"/>
        </p:nvSpPr>
        <p:spPr>
          <a:xfrm>
            <a:off x="595263" y="4227091"/>
            <a:ext cx="4873752" cy="514350"/>
          </a:xfrm>
          <a:prstGeom prst="rect">
            <a:avLst/>
          </a:prstGeom>
          <a:solidFill>
            <a:srgbClr val="00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solidFill>
                <a:schemeClr val="bg1"/>
              </a:solidFill>
              <a:latin typeface="Myriad Pro" panose="020B0503030403020204" pitchFamily="34" charset="0"/>
            </a:endParaRPr>
          </a:p>
        </p:txBody>
      </p:sp>
      <p:sp>
        <p:nvSpPr>
          <p:cNvPr id="8" name="Media Placeholder 8"/>
          <p:cNvSpPr>
            <a:spLocks noGrp="1"/>
          </p:cNvSpPr>
          <p:nvPr>
            <p:ph type="media" sz="quarter" idx="13"/>
          </p:nvPr>
        </p:nvSpPr>
        <p:spPr>
          <a:xfrm>
            <a:off x="587022" y="1255291"/>
            <a:ext cx="4873752" cy="2859617"/>
          </a:xfrm>
          <a:prstGeom prst="rect">
            <a:avLst/>
          </a:prstGeom>
        </p:spPr>
        <p:txBody>
          <a:bodyPr/>
          <a:lstStyle>
            <a:lvl1pPr>
              <a:buNone/>
              <a:defRPr>
                <a:latin typeface="Arial" panose="020B0604020202020204" pitchFamily="34" charset="0"/>
                <a:cs typeface="Arial" panose="020B0604020202020204" pitchFamily="34" charset="0"/>
              </a:defRPr>
            </a:lvl1pPr>
          </a:lstStyle>
          <a:p>
            <a:r>
              <a:rPr lang="en-US"/>
              <a:t>Click icon to add media</a:t>
            </a:r>
          </a:p>
        </p:txBody>
      </p:sp>
      <p:sp>
        <p:nvSpPr>
          <p:cNvPr id="9" name="Text Placeholder 10"/>
          <p:cNvSpPr>
            <a:spLocks noGrp="1"/>
          </p:cNvSpPr>
          <p:nvPr>
            <p:ph type="body" sz="quarter" idx="14"/>
          </p:nvPr>
        </p:nvSpPr>
        <p:spPr>
          <a:xfrm>
            <a:off x="5776863" y="1255291"/>
            <a:ext cx="2819400" cy="3477683"/>
          </a:xfrm>
          <a:prstGeom prst="rect">
            <a:avLst/>
          </a:prstGeom>
        </p:spPr>
        <p:txBody>
          <a:bodyPr>
            <a:normAutofit/>
          </a:bodyPr>
          <a:lstStyle>
            <a:lvl1pPr marL="0" indent="0" algn="l">
              <a:buNone/>
              <a:defRPr sz="1800">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pic>
        <p:nvPicPr>
          <p:cNvPr id="10" name="Picture 9" descr="A picture containing drawing&#10;&#10;Description automatically generated">
            <a:extLst>
              <a:ext uri="{FF2B5EF4-FFF2-40B4-BE49-F238E27FC236}">
                <a16:creationId xmlns:a16="http://schemas.microsoft.com/office/drawing/2014/main" id="{F45F6AC3-1108-445C-AFAC-79425CA7631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52228" y="86510"/>
            <a:ext cx="974844" cy="708351"/>
          </a:xfrm>
          <a:prstGeom prst="rect">
            <a:avLst/>
          </a:prstGeom>
        </p:spPr>
      </p:pic>
    </p:spTree>
    <p:extLst>
      <p:ext uri="{BB962C8B-B14F-4D97-AF65-F5344CB8AC3E}">
        <p14:creationId xmlns:p14="http://schemas.microsoft.com/office/powerpoint/2010/main" val="37579970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 title, content">
    <p:spTree>
      <p:nvGrpSpPr>
        <p:cNvPr id="1" name=""/>
        <p:cNvGrpSpPr/>
        <p:nvPr/>
      </p:nvGrpSpPr>
      <p:grpSpPr>
        <a:xfrm>
          <a:off x="0" y="0"/>
          <a:ext cx="0" cy="0"/>
          <a:chOff x="0" y="0"/>
          <a:chExt cx="0" cy="0"/>
        </a:xfrm>
      </p:grpSpPr>
      <p:pic>
        <p:nvPicPr>
          <p:cNvPr id="6" name="Picture 5" descr="cover-hor-background-skinny.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9144000" cy="1235528"/>
          </a:xfrm>
          <a:prstGeom prst="rect">
            <a:avLst/>
          </a:prstGeom>
        </p:spPr>
      </p:pic>
      <p:sp>
        <p:nvSpPr>
          <p:cNvPr id="2" name="TextBox 1"/>
          <p:cNvSpPr txBox="1"/>
          <p:nvPr userDrawn="1"/>
        </p:nvSpPr>
        <p:spPr>
          <a:xfrm>
            <a:off x="8510257" y="4793810"/>
            <a:ext cx="394257" cy="253916"/>
          </a:xfrm>
          <a:prstGeom prst="rect">
            <a:avLst/>
          </a:prstGeom>
          <a:noFill/>
        </p:spPr>
        <p:txBody>
          <a:bodyPr wrap="square" rtlCol="0">
            <a:spAutoFit/>
          </a:bodyPr>
          <a:lstStyle/>
          <a:p>
            <a:fld id="{EC0E0360-AEBB-4F89-A31B-405194F2F625}" type="slidenum">
              <a:rPr lang="en-US" sz="1050" smtClean="0">
                <a:solidFill>
                  <a:srgbClr val="000066"/>
                </a:solidFill>
                <a:latin typeface="Myriad Pro" panose="020B0503030403020204" pitchFamily="34" charset="0"/>
              </a:rPr>
              <a:t>‹#›</a:t>
            </a:fld>
            <a:endParaRPr lang="en-US" sz="1050">
              <a:solidFill>
                <a:srgbClr val="000066"/>
              </a:solidFill>
              <a:latin typeface="Myriad Pro" panose="020B0503030403020204" pitchFamily="34" charset="0"/>
            </a:endParaRPr>
          </a:p>
        </p:txBody>
      </p:sp>
      <p:sp>
        <p:nvSpPr>
          <p:cNvPr id="5" name="Title 1"/>
          <p:cNvSpPr>
            <a:spLocks noGrp="1"/>
          </p:cNvSpPr>
          <p:nvPr>
            <p:ph type="title"/>
          </p:nvPr>
        </p:nvSpPr>
        <p:spPr>
          <a:xfrm>
            <a:off x="1792288" y="3788856"/>
            <a:ext cx="5486400" cy="425054"/>
          </a:xfrm>
          <a:prstGeom prst="rect">
            <a:avLst/>
          </a:prstGeom>
          <a:solidFill>
            <a:srgbClr val="00447B"/>
          </a:solidFill>
        </p:spPr>
        <p:txBody>
          <a:bodyPr anchor="b">
            <a:normAutofit/>
          </a:bodyPr>
          <a:lstStyle>
            <a:lvl1pPr algn="ctr">
              <a:lnSpc>
                <a:spcPct val="200000"/>
              </a:lnSpc>
              <a:defRPr sz="1350" b="0" i="1">
                <a:solidFill>
                  <a:schemeClr val="bg1">
                    <a:lumMod val="8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Picture Placeholder 2"/>
          <p:cNvSpPr>
            <a:spLocks noGrp="1"/>
          </p:cNvSpPr>
          <p:nvPr>
            <p:ph type="pic" idx="1"/>
          </p:nvPr>
        </p:nvSpPr>
        <p:spPr>
          <a:xfrm>
            <a:off x="1792288" y="1166501"/>
            <a:ext cx="5486400" cy="2567586"/>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9" name="Text Placeholder 3"/>
          <p:cNvSpPr>
            <a:spLocks noGrp="1"/>
          </p:cNvSpPr>
          <p:nvPr>
            <p:ph type="body" sz="half" idx="2"/>
          </p:nvPr>
        </p:nvSpPr>
        <p:spPr>
          <a:xfrm>
            <a:off x="1792288" y="4360356"/>
            <a:ext cx="5486400" cy="457200"/>
          </a:xfrm>
          <a:prstGeom prst="rect">
            <a:avLst/>
          </a:prstGeom>
        </p:spPr>
        <p:txBody>
          <a:bodyPr/>
          <a:lstStyle>
            <a:lvl1pPr marL="0" indent="0" algn="ctr">
              <a:buNone/>
              <a:defRPr sz="1050">
                <a:latin typeface="Arial" panose="020B0604020202020204" pitchFamily="34"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pic>
        <p:nvPicPr>
          <p:cNvPr id="11" name="Picture 10" descr="A picture containing drawing&#10;&#10;Description automatically generated">
            <a:extLst>
              <a:ext uri="{FF2B5EF4-FFF2-40B4-BE49-F238E27FC236}">
                <a16:creationId xmlns:a16="http://schemas.microsoft.com/office/drawing/2014/main" id="{E26006FF-3669-450C-97DD-FAE7A7FE89B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52228" y="86510"/>
            <a:ext cx="974844" cy="708351"/>
          </a:xfrm>
          <a:prstGeom prst="rect">
            <a:avLst/>
          </a:prstGeom>
        </p:spPr>
      </p:pic>
    </p:spTree>
    <p:extLst>
      <p:ext uri="{BB962C8B-B14F-4D97-AF65-F5344CB8AC3E}">
        <p14:creationId xmlns:p14="http://schemas.microsoft.com/office/powerpoint/2010/main" val="7071391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cover-hor-background-skinny.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9144000" cy="1235528"/>
          </a:xfrm>
          <a:prstGeom prst="rect">
            <a:avLst/>
          </a:prstGeom>
        </p:spPr>
      </p:pic>
      <p:sp>
        <p:nvSpPr>
          <p:cNvPr id="2" name="TextBox 1"/>
          <p:cNvSpPr txBox="1"/>
          <p:nvPr userDrawn="1"/>
        </p:nvSpPr>
        <p:spPr>
          <a:xfrm>
            <a:off x="8510257" y="4793810"/>
            <a:ext cx="394257" cy="253916"/>
          </a:xfrm>
          <a:prstGeom prst="rect">
            <a:avLst/>
          </a:prstGeom>
          <a:noFill/>
        </p:spPr>
        <p:txBody>
          <a:bodyPr wrap="square" rtlCol="0">
            <a:spAutoFit/>
          </a:bodyPr>
          <a:lstStyle/>
          <a:p>
            <a:fld id="{EC0E0360-AEBB-4F89-A31B-405194F2F625}" type="slidenum">
              <a:rPr lang="en-US" sz="1050" smtClean="0">
                <a:solidFill>
                  <a:srgbClr val="000066"/>
                </a:solidFill>
                <a:latin typeface="Myriad Pro" panose="020B0503030403020204" pitchFamily="34" charset="0"/>
              </a:rPr>
              <a:t>‹#›</a:t>
            </a:fld>
            <a:endParaRPr lang="en-US" sz="1050">
              <a:solidFill>
                <a:srgbClr val="000066"/>
              </a:solidFill>
              <a:latin typeface="Myriad Pro" panose="020B0503030403020204" pitchFamily="34" charset="0"/>
            </a:endParaRPr>
          </a:p>
        </p:txBody>
      </p:sp>
      <p:pic>
        <p:nvPicPr>
          <p:cNvPr id="5" name="Picture 4" descr="A picture containing drawing&#10;&#10;Description automatically generated">
            <a:extLst>
              <a:ext uri="{FF2B5EF4-FFF2-40B4-BE49-F238E27FC236}">
                <a16:creationId xmlns:a16="http://schemas.microsoft.com/office/drawing/2014/main" id="{C19F4480-C719-403A-AD5C-24B5E09AFC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52228" y="86510"/>
            <a:ext cx="974844" cy="708351"/>
          </a:xfrm>
          <a:prstGeom prst="rect">
            <a:avLst/>
          </a:prstGeom>
        </p:spPr>
      </p:pic>
    </p:spTree>
    <p:extLst>
      <p:ext uri="{BB962C8B-B14F-4D97-AF65-F5344CB8AC3E}">
        <p14:creationId xmlns:p14="http://schemas.microsoft.com/office/powerpoint/2010/main" val="18563667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B2E65BB-7AE6-814D-A08B-007D6DB6FA72}" type="datetimeFigureOut">
              <a:rPr lang="en-US" smtClean="0"/>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BFB71A-9453-A44A-8EE7-9132E5B13C22}"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70819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Photo, Title bar, Content">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7" descr="template-background-arch.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3326001"/>
          </a:xfrm>
          <a:prstGeom prst="rect">
            <a:avLst/>
          </a:prstGeom>
        </p:spPr>
      </p:pic>
      <p:sp>
        <p:nvSpPr>
          <p:cNvPr id="5" name="Rectangle 4"/>
          <p:cNvSpPr/>
          <p:nvPr userDrawn="1"/>
        </p:nvSpPr>
        <p:spPr>
          <a:xfrm>
            <a:off x="450003" y="673613"/>
            <a:ext cx="8296064" cy="4126988"/>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a:solidFill>
                  <a:schemeClr val="accent4">
                    <a:lumMod val="50000"/>
                  </a:schemeClr>
                </a:solidFill>
              </a:rPr>
              <a:t> </a:t>
            </a:r>
          </a:p>
        </p:txBody>
      </p:sp>
      <p:sp>
        <p:nvSpPr>
          <p:cNvPr id="6" name="TextBox 5"/>
          <p:cNvSpPr txBox="1"/>
          <p:nvPr userDrawn="1"/>
        </p:nvSpPr>
        <p:spPr>
          <a:xfrm>
            <a:off x="5622203" y="4866557"/>
            <a:ext cx="3091207" cy="207749"/>
          </a:xfrm>
          <a:prstGeom prst="rect">
            <a:avLst/>
          </a:prstGeom>
          <a:noFill/>
        </p:spPr>
        <p:txBody>
          <a:bodyPr wrap="square" rtlCol="0">
            <a:spAutoFit/>
          </a:bodyPr>
          <a:lstStyle/>
          <a:p>
            <a:pPr algn="r"/>
            <a:r>
              <a:rPr lang="en-US" sz="750" baseline="0">
                <a:solidFill>
                  <a:schemeClr val="bg1"/>
                </a:solidFill>
                <a:latin typeface="Arial"/>
                <a:cs typeface="Arial"/>
              </a:rPr>
              <a:t>|   </a:t>
            </a:r>
            <a:fld id="{3AFF2A17-0641-4DF3-A723-8F21241D6399}" type="slidenum">
              <a:rPr lang="en-US" sz="750" baseline="0" smtClean="0">
                <a:solidFill>
                  <a:schemeClr val="bg1"/>
                </a:solidFill>
                <a:latin typeface="Arial"/>
                <a:cs typeface="Arial"/>
              </a:rPr>
              <a:pPr algn="r"/>
              <a:t>‹#›</a:t>
            </a:fld>
            <a:r>
              <a:rPr lang="en-US" sz="750" baseline="0">
                <a:solidFill>
                  <a:schemeClr val="bg1"/>
                </a:solidFill>
                <a:latin typeface="Arial"/>
                <a:cs typeface="Arial"/>
              </a:rPr>
              <a:t>	</a:t>
            </a:r>
          </a:p>
        </p:txBody>
      </p:sp>
      <p:pic>
        <p:nvPicPr>
          <p:cNvPr id="7" name="Picture 6" descr="eps-icon-logo.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14669" y="17464"/>
            <a:ext cx="831398" cy="592629"/>
          </a:xfrm>
          <a:prstGeom prst="rect">
            <a:avLst/>
          </a:prstGeom>
        </p:spPr>
      </p:pic>
      <p:sp>
        <p:nvSpPr>
          <p:cNvPr id="9" name="Title 1"/>
          <p:cNvSpPr>
            <a:spLocks noGrp="1"/>
          </p:cNvSpPr>
          <p:nvPr>
            <p:ph type="title"/>
          </p:nvPr>
        </p:nvSpPr>
        <p:spPr>
          <a:xfrm>
            <a:off x="1792288" y="3544191"/>
            <a:ext cx="5486400" cy="425054"/>
          </a:xfrm>
          <a:prstGeom prst="rect">
            <a:avLst/>
          </a:prstGeom>
          <a:solidFill>
            <a:srgbClr val="00447B"/>
          </a:solidFill>
        </p:spPr>
        <p:txBody>
          <a:bodyPr anchor="b">
            <a:normAutofit/>
          </a:bodyPr>
          <a:lstStyle>
            <a:lvl1pPr algn="ctr">
              <a:lnSpc>
                <a:spcPct val="200000"/>
              </a:lnSpc>
              <a:defRPr sz="1350" b="0" i="1">
                <a:solidFill>
                  <a:schemeClr val="bg1">
                    <a:lumMod val="8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Picture Placeholder 2"/>
          <p:cNvSpPr>
            <a:spLocks noGrp="1"/>
          </p:cNvSpPr>
          <p:nvPr>
            <p:ph type="pic" idx="1"/>
          </p:nvPr>
        </p:nvSpPr>
        <p:spPr>
          <a:xfrm>
            <a:off x="1792288" y="921836"/>
            <a:ext cx="5486400" cy="2567586"/>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Text Placeholder 3"/>
          <p:cNvSpPr>
            <a:spLocks noGrp="1"/>
          </p:cNvSpPr>
          <p:nvPr>
            <p:ph type="body" sz="half" idx="2"/>
          </p:nvPr>
        </p:nvSpPr>
        <p:spPr>
          <a:xfrm>
            <a:off x="1792288" y="4115691"/>
            <a:ext cx="5486400" cy="457200"/>
          </a:xfrm>
          <a:prstGeom prst="rect">
            <a:avLst/>
          </a:prstGeom>
        </p:spPr>
        <p:txBody>
          <a:bodyPr/>
          <a:lstStyle>
            <a:lvl1pPr marL="0" indent="0" algn="ctr">
              <a:buNone/>
              <a:defRPr sz="1050">
                <a:latin typeface="Arial" panose="020B0604020202020204" pitchFamily="34"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27419048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2" y="236333"/>
            <a:ext cx="2266157" cy="107658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013"/>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28650" y="1508760"/>
            <a:ext cx="7886700" cy="3120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9/19/2024</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4566523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5456C-061C-4D71-9997-58D4467B02BF}"/>
              </a:ext>
            </a:extLst>
          </p:cNvPr>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1D58AF41-BC4C-46E4-8893-18EC94116E49}"/>
              </a:ext>
            </a:extLst>
          </p:cNvPr>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8A7B44C9-ECCD-4F06-B358-CBD615707E05}"/>
              </a:ext>
            </a:extLst>
          </p:cNvPr>
          <p:cNvSpPr>
            <a:spLocks noGrp="1"/>
          </p:cNvSpPr>
          <p:nvPr>
            <p:ph type="dt" sz="half" idx="10"/>
          </p:nvPr>
        </p:nvSpPr>
        <p:spPr/>
        <p:txBody>
          <a:bodyPr/>
          <a:lstStyle/>
          <a:p>
            <a:fld id="{5F1E10AC-C0A0-4186-B792-AF0B58FBE8BD}" type="datetimeFigureOut">
              <a:rPr lang="en-US" smtClean="0"/>
              <a:t>9/19/2024</a:t>
            </a:fld>
            <a:endParaRPr lang="en-US"/>
          </a:p>
        </p:txBody>
      </p:sp>
      <p:sp>
        <p:nvSpPr>
          <p:cNvPr id="5" name="Footer Placeholder 4">
            <a:extLst>
              <a:ext uri="{FF2B5EF4-FFF2-40B4-BE49-F238E27FC236}">
                <a16:creationId xmlns:a16="http://schemas.microsoft.com/office/drawing/2014/main" id="{D36D8085-8F4E-487C-9652-A9DDBAA701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502CFA-6B82-4C94-BC18-791072564E68}"/>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2855198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41FDD0-AAF4-4BD8-A9ED-4A76B6B4D523}"/>
              </a:ext>
            </a:extLst>
          </p:cNvPr>
          <p:cNvSpPr>
            <a:spLocks noGrp="1"/>
          </p:cNvSpPr>
          <p:nvPr>
            <p:ph type="dt" sz="half" idx="10"/>
          </p:nvPr>
        </p:nvSpPr>
        <p:spPr>
          <a:xfrm>
            <a:off x="628650" y="4767263"/>
            <a:ext cx="2057400" cy="273844"/>
          </a:xfrm>
          <a:prstGeom prst="rect">
            <a:avLst/>
          </a:prstGeom>
        </p:spPr>
        <p:txBody>
          <a:bodyPr/>
          <a:lstStyle/>
          <a:p>
            <a:fld id="{4301A179-4F34-439C-84BC-544DF3A11688}" type="datetime1">
              <a:rPr lang="en-US" smtClean="0"/>
              <a:t>9/19/2024</a:t>
            </a:fld>
            <a:endParaRPr lang="en-US"/>
          </a:p>
        </p:txBody>
      </p:sp>
      <p:sp>
        <p:nvSpPr>
          <p:cNvPr id="3" name="Footer Placeholder 2">
            <a:extLst>
              <a:ext uri="{FF2B5EF4-FFF2-40B4-BE49-F238E27FC236}">
                <a16:creationId xmlns:a16="http://schemas.microsoft.com/office/drawing/2014/main" id="{410814F6-EABC-49F8-B0A6-44632174FB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19563B-C621-4D49-9271-15898C9A821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482246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A22EC-EECE-4E06-8A95-F4084CA52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DF1E8-B87B-4E5A-996E-A44C45747D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8DA42A-9D8B-4BC4-B35D-8D72F7719454}"/>
              </a:ext>
            </a:extLst>
          </p:cNvPr>
          <p:cNvSpPr>
            <a:spLocks noGrp="1"/>
          </p:cNvSpPr>
          <p:nvPr>
            <p:ph type="dt" sz="half" idx="10"/>
          </p:nvPr>
        </p:nvSpPr>
        <p:spPr/>
        <p:txBody>
          <a:bodyPr/>
          <a:lstStyle/>
          <a:p>
            <a:fld id="{5F1E10AC-C0A0-4186-B792-AF0B58FBE8BD}" type="datetimeFigureOut">
              <a:rPr lang="en-US" smtClean="0"/>
              <a:t>9/19/2024</a:t>
            </a:fld>
            <a:endParaRPr lang="en-US"/>
          </a:p>
        </p:txBody>
      </p:sp>
      <p:sp>
        <p:nvSpPr>
          <p:cNvPr id="5" name="Footer Placeholder 4">
            <a:extLst>
              <a:ext uri="{FF2B5EF4-FFF2-40B4-BE49-F238E27FC236}">
                <a16:creationId xmlns:a16="http://schemas.microsoft.com/office/drawing/2014/main" id="{F976B868-F6CC-42F7-9239-2792A8BD8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7D7A8-B93A-452F-9D27-31A5AE58E77F}"/>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40466065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C97F-7E8D-4CC7-8259-785AA393BA45}"/>
              </a:ext>
            </a:extLst>
          </p:cNvPr>
          <p:cNvSpPr>
            <a:spLocks noGrp="1"/>
          </p:cNvSpPr>
          <p:nvPr>
            <p:ph type="title"/>
          </p:nvPr>
        </p:nvSpPr>
        <p:spPr>
          <a:xfrm>
            <a:off x="623888" y="1282305"/>
            <a:ext cx="7886700" cy="2139553"/>
          </a:xfrm>
        </p:spPr>
        <p:txBody>
          <a:bodyPr anchor="b"/>
          <a:lstStyle>
            <a:lvl1pPr>
              <a:defRPr sz="3375"/>
            </a:lvl1pPr>
          </a:lstStyle>
          <a:p>
            <a:r>
              <a:rPr lang="en-US"/>
              <a:t>Click to edit Master title style</a:t>
            </a:r>
          </a:p>
        </p:txBody>
      </p:sp>
      <p:sp>
        <p:nvSpPr>
          <p:cNvPr id="3" name="Text Placeholder 2">
            <a:extLst>
              <a:ext uri="{FF2B5EF4-FFF2-40B4-BE49-F238E27FC236}">
                <a16:creationId xmlns:a16="http://schemas.microsoft.com/office/drawing/2014/main" id="{5B52D9FB-04F3-4892-AD31-9CC1452C9DC7}"/>
              </a:ext>
            </a:extLst>
          </p:cNvPr>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707460-3725-45DA-85BF-818C127A2D9F}"/>
              </a:ext>
            </a:extLst>
          </p:cNvPr>
          <p:cNvSpPr>
            <a:spLocks noGrp="1"/>
          </p:cNvSpPr>
          <p:nvPr>
            <p:ph type="dt" sz="half" idx="10"/>
          </p:nvPr>
        </p:nvSpPr>
        <p:spPr/>
        <p:txBody>
          <a:bodyPr/>
          <a:lstStyle/>
          <a:p>
            <a:fld id="{5F1E10AC-C0A0-4186-B792-AF0B58FBE8BD}" type="datetimeFigureOut">
              <a:rPr lang="en-US" smtClean="0"/>
              <a:t>9/19/2024</a:t>
            </a:fld>
            <a:endParaRPr lang="en-US"/>
          </a:p>
        </p:txBody>
      </p:sp>
      <p:sp>
        <p:nvSpPr>
          <p:cNvPr id="5" name="Footer Placeholder 4">
            <a:extLst>
              <a:ext uri="{FF2B5EF4-FFF2-40B4-BE49-F238E27FC236}">
                <a16:creationId xmlns:a16="http://schemas.microsoft.com/office/drawing/2014/main" id="{87592135-8877-41A4-AD9D-3F817AC93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BB858F-9041-48CC-AC1C-7E53E9B37943}"/>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19766277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A7A31-CB97-4DA3-9143-B781184B3C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5F668E-1892-44CC-B380-38D422B4455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765DC3-8797-4F97-BFD6-F05ABC0C8F0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AEEFD8-55C9-4CF1-9EDD-0D31C74CF4A7}"/>
              </a:ext>
            </a:extLst>
          </p:cNvPr>
          <p:cNvSpPr>
            <a:spLocks noGrp="1"/>
          </p:cNvSpPr>
          <p:nvPr>
            <p:ph type="dt" sz="half" idx="10"/>
          </p:nvPr>
        </p:nvSpPr>
        <p:spPr/>
        <p:txBody>
          <a:bodyPr/>
          <a:lstStyle/>
          <a:p>
            <a:fld id="{5F1E10AC-C0A0-4186-B792-AF0B58FBE8BD}" type="datetimeFigureOut">
              <a:rPr lang="en-US" smtClean="0"/>
              <a:t>9/19/2024</a:t>
            </a:fld>
            <a:endParaRPr lang="en-US"/>
          </a:p>
        </p:txBody>
      </p:sp>
      <p:sp>
        <p:nvSpPr>
          <p:cNvPr id="6" name="Footer Placeholder 5">
            <a:extLst>
              <a:ext uri="{FF2B5EF4-FFF2-40B4-BE49-F238E27FC236}">
                <a16:creationId xmlns:a16="http://schemas.microsoft.com/office/drawing/2014/main" id="{6ED453E6-E783-43A1-8F16-8AA1119911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0D8228-3391-483F-9D38-7776F298C622}"/>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21227631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9DDE-683D-4921-8B5F-4D1EBF3B8245}"/>
              </a:ext>
            </a:extLst>
          </p:cNvPr>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DD8992-8FC4-46DF-8CEE-7BD21B3F8993}"/>
              </a:ext>
            </a:extLst>
          </p:cNvPr>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a:extLst>
              <a:ext uri="{FF2B5EF4-FFF2-40B4-BE49-F238E27FC236}">
                <a16:creationId xmlns:a16="http://schemas.microsoft.com/office/drawing/2014/main" id="{ACDFBAE5-4912-4E4E-847E-A51CBFA3F93F}"/>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C489F1-346E-4B42-A332-F2260BCD9C92}"/>
              </a:ext>
            </a:extLst>
          </p:cNvPr>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a:extLst>
              <a:ext uri="{FF2B5EF4-FFF2-40B4-BE49-F238E27FC236}">
                <a16:creationId xmlns:a16="http://schemas.microsoft.com/office/drawing/2014/main" id="{B11788FD-0ABF-4A5C-8714-C41F6A026AD7}"/>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4E9DD-99AB-4249-97C6-123E066375D5}"/>
              </a:ext>
            </a:extLst>
          </p:cNvPr>
          <p:cNvSpPr>
            <a:spLocks noGrp="1"/>
          </p:cNvSpPr>
          <p:nvPr>
            <p:ph type="dt" sz="half" idx="10"/>
          </p:nvPr>
        </p:nvSpPr>
        <p:spPr/>
        <p:txBody>
          <a:bodyPr/>
          <a:lstStyle/>
          <a:p>
            <a:fld id="{5F1E10AC-C0A0-4186-B792-AF0B58FBE8BD}" type="datetimeFigureOut">
              <a:rPr lang="en-US" smtClean="0"/>
              <a:t>9/19/2024</a:t>
            </a:fld>
            <a:endParaRPr lang="en-US"/>
          </a:p>
        </p:txBody>
      </p:sp>
      <p:sp>
        <p:nvSpPr>
          <p:cNvPr id="8" name="Footer Placeholder 7">
            <a:extLst>
              <a:ext uri="{FF2B5EF4-FFF2-40B4-BE49-F238E27FC236}">
                <a16:creationId xmlns:a16="http://schemas.microsoft.com/office/drawing/2014/main" id="{9D7C4F6C-C8EB-4D1A-8819-4086B5B0EE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DD1CEE-6509-4A42-8E86-E387123D3189}"/>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22767730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38E73-EF47-48BD-90DC-60528359E8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577B00-BB30-4D08-9D1C-2BC020BDC747}"/>
              </a:ext>
            </a:extLst>
          </p:cNvPr>
          <p:cNvSpPr>
            <a:spLocks noGrp="1"/>
          </p:cNvSpPr>
          <p:nvPr>
            <p:ph type="dt" sz="half" idx="10"/>
          </p:nvPr>
        </p:nvSpPr>
        <p:spPr/>
        <p:txBody>
          <a:bodyPr/>
          <a:lstStyle/>
          <a:p>
            <a:fld id="{5F1E10AC-C0A0-4186-B792-AF0B58FBE8BD}" type="datetimeFigureOut">
              <a:rPr lang="en-US" smtClean="0"/>
              <a:t>9/19/2024</a:t>
            </a:fld>
            <a:endParaRPr lang="en-US"/>
          </a:p>
        </p:txBody>
      </p:sp>
      <p:sp>
        <p:nvSpPr>
          <p:cNvPr id="4" name="Footer Placeholder 3">
            <a:extLst>
              <a:ext uri="{FF2B5EF4-FFF2-40B4-BE49-F238E27FC236}">
                <a16:creationId xmlns:a16="http://schemas.microsoft.com/office/drawing/2014/main" id="{252AFA2B-7DA4-434C-B3B4-96488FB067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3E4955-856B-4449-A2F8-2D991C031EE0}"/>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17553241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E904E4-5DE8-4793-B326-B195069356BA}"/>
              </a:ext>
            </a:extLst>
          </p:cNvPr>
          <p:cNvSpPr>
            <a:spLocks noGrp="1"/>
          </p:cNvSpPr>
          <p:nvPr>
            <p:ph type="dt" sz="half" idx="10"/>
          </p:nvPr>
        </p:nvSpPr>
        <p:spPr/>
        <p:txBody>
          <a:bodyPr/>
          <a:lstStyle/>
          <a:p>
            <a:fld id="{5F1E10AC-C0A0-4186-B792-AF0B58FBE8BD}" type="datetimeFigureOut">
              <a:rPr lang="en-US" smtClean="0"/>
              <a:t>9/19/2024</a:t>
            </a:fld>
            <a:endParaRPr lang="en-US"/>
          </a:p>
        </p:txBody>
      </p:sp>
      <p:sp>
        <p:nvSpPr>
          <p:cNvPr id="3" name="Footer Placeholder 2">
            <a:extLst>
              <a:ext uri="{FF2B5EF4-FFF2-40B4-BE49-F238E27FC236}">
                <a16:creationId xmlns:a16="http://schemas.microsoft.com/office/drawing/2014/main" id="{7703B8CC-C11B-4762-B76F-308B6C84B4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CF3D27-9009-400D-96EC-70798A99C4B3}"/>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1381681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11FE5-4B72-47E0-B836-001938B745EC}"/>
              </a:ext>
            </a:extLst>
          </p:cNvPr>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a:extLst>
              <a:ext uri="{FF2B5EF4-FFF2-40B4-BE49-F238E27FC236}">
                <a16:creationId xmlns:a16="http://schemas.microsoft.com/office/drawing/2014/main" id="{EEA69980-D8EB-494D-89DF-64EA37BD4EAA}"/>
              </a:ext>
            </a:extLst>
          </p:cNvPr>
          <p:cNvSpPr>
            <a:spLocks noGrp="1"/>
          </p:cNvSpPr>
          <p:nvPr>
            <p:ph idx="1"/>
          </p:nvPr>
        </p:nvSpPr>
        <p:spPr>
          <a:xfrm>
            <a:off x="3887391" y="74057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544EAF-E8CC-4194-8503-82C0C1DAA307}"/>
              </a:ext>
            </a:extLst>
          </p:cNvPr>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713E7BA4-BB13-4A13-A8D6-82A4B73126A6}"/>
              </a:ext>
            </a:extLst>
          </p:cNvPr>
          <p:cNvSpPr>
            <a:spLocks noGrp="1"/>
          </p:cNvSpPr>
          <p:nvPr>
            <p:ph type="dt" sz="half" idx="10"/>
          </p:nvPr>
        </p:nvSpPr>
        <p:spPr/>
        <p:txBody>
          <a:bodyPr/>
          <a:lstStyle/>
          <a:p>
            <a:fld id="{5F1E10AC-C0A0-4186-B792-AF0B58FBE8BD}" type="datetimeFigureOut">
              <a:rPr lang="en-US" smtClean="0"/>
              <a:t>9/19/2024</a:t>
            </a:fld>
            <a:endParaRPr lang="en-US"/>
          </a:p>
        </p:txBody>
      </p:sp>
      <p:sp>
        <p:nvSpPr>
          <p:cNvPr id="6" name="Footer Placeholder 5">
            <a:extLst>
              <a:ext uri="{FF2B5EF4-FFF2-40B4-BE49-F238E27FC236}">
                <a16:creationId xmlns:a16="http://schemas.microsoft.com/office/drawing/2014/main" id="{9FD29711-146A-4FF5-A7BE-6B5CB880F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318DAE-9BF6-450E-B7D2-CFA55A927610}"/>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36904972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60750-5867-4A8A-9466-263F95E7052C}"/>
              </a:ext>
            </a:extLst>
          </p:cNvPr>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a:extLst>
              <a:ext uri="{FF2B5EF4-FFF2-40B4-BE49-F238E27FC236}">
                <a16:creationId xmlns:a16="http://schemas.microsoft.com/office/drawing/2014/main" id="{B7EBF1E0-D839-467A-8C38-4FB5B6F15946}"/>
              </a:ext>
            </a:extLst>
          </p:cNvPr>
          <p:cNvSpPr>
            <a:spLocks noGrp="1"/>
          </p:cNvSpPr>
          <p:nvPr>
            <p:ph type="pic" idx="1"/>
          </p:nvPr>
        </p:nvSpPr>
        <p:spPr>
          <a:xfrm>
            <a:off x="3887391" y="740570"/>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a:extLst>
              <a:ext uri="{FF2B5EF4-FFF2-40B4-BE49-F238E27FC236}">
                <a16:creationId xmlns:a16="http://schemas.microsoft.com/office/drawing/2014/main" id="{C5D6C180-A589-4739-BF4A-418F941E591A}"/>
              </a:ext>
            </a:extLst>
          </p:cNvPr>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66E10C76-FD54-4C58-8A7F-A9CF0BCB2C35}"/>
              </a:ext>
            </a:extLst>
          </p:cNvPr>
          <p:cNvSpPr>
            <a:spLocks noGrp="1"/>
          </p:cNvSpPr>
          <p:nvPr>
            <p:ph type="dt" sz="half" idx="10"/>
          </p:nvPr>
        </p:nvSpPr>
        <p:spPr/>
        <p:txBody>
          <a:bodyPr/>
          <a:lstStyle/>
          <a:p>
            <a:fld id="{5F1E10AC-C0A0-4186-B792-AF0B58FBE8BD}" type="datetimeFigureOut">
              <a:rPr lang="en-US" smtClean="0"/>
              <a:t>9/19/2024</a:t>
            </a:fld>
            <a:endParaRPr lang="en-US"/>
          </a:p>
        </p:txBody>
      </p:sp>
      <p:sp>
        <p:nvSpPr>
          <p:cNvPr id="6" name="Footer Placeholder 5">
            <a:extLst>
              <a:ext uri="{FF2B5EF4-FFF2-40B4-BE49-F238E27FC236}">
                <a16:creationId xmlns:a16="http://schemas.microsoft.com/office/drawing/2014/main" id="{ABE92484-8720-4E13-B120-F8651BDACD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D0C3C-CAFB-463D-9C4B-AF633D1F1D9F}"/>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16921559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39BF4-9CCC-49AD-94DB-7A260F477E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FAE3EA-5339-4C49-81DA-A6CABBEE84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3D794A-4EC6-4A8E-893C-472F3A0A40D7}"/>
              </a:ext>
            </a:extLst>
          </p:cNvPr>
          <p:cNvSpPr>
            <a:spLocks noGrp="1"/>
          </p:cNvSpPr>
          <p:nvPr>
            <p:ph type="dt" sz="half" idx="10"/>
          </p:nvPr>
        </p:nvSpPr>
        <p:spPr/>
        <p:txBody>
          <a:bodyPr/>
          <a:lstStyle/>
          <a:p>
            <a:fld id="{5F1E10AC-C0A0-4186-B792-AF0B58FBE8BD}" type="datetimeFigureOut">
              <a:rPr lang="en-US" smtClean="0"/>
              <a:t>9/19/2024</a:t>
            </a:fld>
            <a:endParaRPr lang="en-US"/>
          </a:p>
        </p:txBody>
      </p:sp>
      <p:sp>
        <p:nvSpPr>
          <p:cNvPr id="5" name="Footer Placeholder 4">
            <a:extLst>
              <a:ext uri="{FF2B5EF4-FFF2-40B4-BE49-F238E27FC236}">
                <a16:creationId xmlns:a16="http://schemas.microsoft.com/office/drawing/2014/main" id="{F830A21F-6CC3-4AEF-9B4B-C79F72CECE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BC2EB3-67E8-41A3-8046-4C3A4AFD04B2}"/>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21840064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62CCBA-0DCE-4B22-A0F6-A395D6A2EDD8}"/>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1A5881-D742-4A7B-82CA-6E810D1179DE}"/>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9DB20-C3BC-4BA8-915C-7406B3EA0E85}"/>
              </a:ext>
            </a:extLst>
          </p:cNvPr>
          <p:cNvSpPr>
            <a:spLocks noGrp="1"/>
          </p:cNvSpPr>
          <p:nvPr>
            <p:ph type="dt" sz="half" idx="10"/>
          </p:nvPr>
        </p:nvSpPr>
        <p:spPr/>
        <p:txBody>
          <a:bodyPr/>
          <a:lstStyle/>
          <a:p>
            <a:fld id="{5F1E10AC-C0A0-4186-B792-AF0B58FBE8BD}" type="datetimeFigureOut">
              <a:rPr lang="en-US" smtClean="0"/>
              <a:t>9/19/2024</a:t>
            </a:fld>
            <a:endParaRPr lang="en-US"/>
          </a:p>
        </p:txBody>
      </p:sp>
      <p:sp>
        <p:nvSpPr>
          <p:cNvPr id="5" name="Footer Placeholder 4">
            <a:extLst>
              <a:ext uri="{FF2B5EF4-FFF2-40B4-BE49-F238E27FC236}">
                <a16:creationId xmlns:a16="http://schemas.microsoft.com/office/drawing/2014/main" id="{C1780426-7FD0-4AF6-BF0E-089A023E5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ABCA74-638E-4ADA-A857-1C5BDD5ADAD3}"/>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3501095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D9596-7157-4998-9B50-3850AA164595}"/>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70D705E-E416-439E-942A-22479B8EFA9E}"/>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2BAF39-D00B-464E-B9FE-B56C6298A8EB}"/>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A83968A-98D8-4037-9E1F-6885C251320A}"/>
              </a:ext>
            </a:extLst>
          </p:cNvPr>
          <p:cNvSpPr>
            <a:spLocks noGrp="1"/>
          </p:cNvSpPr>
          <p:nvPr>
            <p:ph type="dt" sz="half" idx="10"/>
          </p:nvPr>
        </p:nvSpPr>
        <p:spPr>
          <a:xfrm>
            <a:off x="628650" y="4767263"/>
            <a:ext cx="2057400" cy="273844"/>
          </a:xfrm>
          <a:prstGeom prst="rect">
            <a:avLst/>
          </a:prstGeom>
        </p:spPr>
        <p:txBody>
          <a:bodyPr/>
          <a:lstStyle/>
          <a:p>
            <a:fld id="{C2E02432-2646-45CB-A050-FCC718260F8F}" type="datetime1">
              <a:rPr lang="en-US" smtClean="0"/>
              <a:t>9/19/2024</a:t>
            </a:fld>
            <a:endParaRPr lang="en-US"/>
          </a:p>
        </p:txBody>
      </p:sp>
      <p:sp>
        <p:nvSpPr>
          <p:cNvPr id="6" name="Footer Placeholder 5">
            <a:extLst>
              <a:ext uri="{FF2B5EF4-FFF2-40B4-BE49-F238E27FC236}">
                <a16:creationId xmlns:a16="http://schemas.microsoft.com/office/drawing/2014/main" id="{625A5BB9-CF33-49CB-9D01-020CB1985D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E5D4DD-265F-4D71-BC66-E3F0854975A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425004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F1E10AC-C0A0-4186-B792-AF0B58FBE8BD}"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30946375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1E10AC-C0A0-4186-B792-AF0B58FBE8BD}"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10305451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1E10AC-C0A0-4186-B792-AF0B58FBE8BD}"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11844694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1E10AC-C0A0-4186-B792-AF0B58FBE8BD}"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3758711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1E10AC-C0A0-4186-B792-AF0B58FBE8BD}" type="datetimeFigureOut">
              <a:rPr lang="en-US" smtClean="0"/>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5335572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1E10AC-C0A0-4186-B792-AF0B58FBE8BD}" type="datetimeFigureOut">
              <a:rPr lang="en-US" smtClean="0"/>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16126093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1E10AC-C0A0-4186-B792-AF0B58FBE8BD}" type="datetimeFigureOut">
              <a:rPr lang="en-US" smtClean="0"/>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20785969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F1E10AC-C0A0-4186-B792-AF0B58FBE8BD}"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39356735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F1E10AC-C0A0-4186-B792-AF0B58FBE8BD}"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12298433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1E10AC-C0A0-4186-B792-AF0B58FBE8BD}"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3251177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29478-015E-4B56-9648-A3143875FAAF}"/>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49F71C4-DBF7-4E57-8469-6CBEAA68BA3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A94C85B-A6A5-4DFC-BB6F-49241B4D81A1}"/>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468B13-8901-4320-AF52-855C90BF49CF}"/>
              </a:ext>
            </a:extLst>
          </p:cNvPr>
          <p:cNvSpPr>
            <a:spLocks noGrp="1"/>
          </p:cNvSpPr>
          <p:nvPr>
            <p:ph type="dt" sz="half" idx="10"/>
          </p:nvPr>
        </p:nvSpPr>
        <p:spPr>
          <a:xfrm>
            <a:off x="628650" y="4767263"/>
            <a:ext cx="2057400" cy="273844"/>
          </a:xfrm>
          <a:prstGeom prst="rect">
            <a:avLst/>
          </a:prstGeom>
        </p:spPr>
        <p:txBody>
          <a:bodyPr/>
          <a:lstStyle/>
          <a:p>
            <a:fld id="{CA19A433-A346-4271-9768-9D86A3CB30A3}" type="datetime1">
              <a:rPr lang="en-US" smtClean="0"/>
              <a:t>9/19/2024</a:t>
            </a:fld>
            <a:endParaRPr lang="en-US"/>
          </a:p>
        </p:txBody>
      </p:sp>
      <p:sp>
        <p:nvSpPr>
          <p:cNvPr id="6" name="Footer Placeholder 5">
            <a:extLst>
              <a:ext uri="{FF2B5EF4-FFF2-40B4-BE49-F238E27FC236}">
                <a16:creationId xmlns:a16="http://schemas.microsoft.com/office/drawing/2014/main" id="{B3E2CCC7-FEB7-404D-BAB9-1DCE6C545B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FAB922-41F2-435E-A1B2-140E04597BA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159833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1E10AC-C0A0-4186-B792-AF0B58FBE8BD}"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23470653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8252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51"/>
            <a:ext cx="7543800" cy="1945481"/>
          </a:xfrm>
        </p:spPr>
        <p:txBody>
          <a:bodyPr anchor="b"/>
          <a:lstStyle>
            <a:lvl1pPr>
              <a:defRPr sz="4950">
                <a:ln>
                  <a:noFill/>
                </a:ln>
                <a:solidFill>
                  <a:schemeClr val="tx2"/>
                </a:solidFill>
              </a:defRPr>
            </a:lvl1pPr>
          </a:lstStyle>
          <a:p>
            <a:r>
              <a:rPr lang="en-US"/>
              <a:t>Click to edit Master title style</a:t>
            </a:r>
          </a:p>
        </p:txBody>
      </p:sp>
      <p:sp>
        <p:nvSpPr>
          <p:cNvPr id="3" name="Subtitle 2"/>
          <p:cNvSpPr>
            <a:spLocks noGrp="1"/>
          </p:cNvSpPr>
          <p:nvPr>
            <p:ph type="subTitle" idx="1"/>
          </p:nvPr>
        </p:nvSpPr>
        <p:spPr>
          <a:xfrm>
            <a:off x="685800" y="3429000"/>
            <a:ext cx="6461760" cy="800100"/>
          </a:xfrm>
        </p:spPr>
        <p:txBody>
          <a:bodyPr anchor="t">
            <a:normAutofit/>
          </a:bodyPr>
          <a:lstStyle>
            <a:lvl1pPr marL="0" indent="0" algn="l">
              <a:buNone/>
              <a:defRPr sz="15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68D5D0-297D-412A-A272-27C32933ECA3}"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531788" y="4236720"/>
            <a:ext cx="548640" cy="297180"/>
          </a:xfrm>
          <a:prstGeom prst="bracketPair">
            <a:avLst>
              <a:gd name="adj" fmla="val 17949"/>
            </a:avLst>
          </a:prstGeom>
        </p:spPr>
        <p:txBody>
          <a:bodyPr/>
          <a:lstStyle/>
          <a:p>
            <a:fld id="{0997F69B-C601-4671-83DA-CD711E663B8B}" type="slidenum">
              <a:rPr lang="en-US" smtClean="0"/>
              <a:t>‹#›</a:t>
            </a:fld>
            <a:endParaRPr lang="en-US" dirty="0"/>
          </a:p>
        </p:txBody>
      </p:sp>
    </p:spTree>
    <p:extLst>
      <p:ext uri="{BB962C8B-B14F-4D97-AF65-F5344CB8AC3E}">
        <p14:creationId xmlns:p14="http://schemas.microsoft.com/office/powerpoint/2010/main" val="42120964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7871456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D44522-70BD-4AB5-B298-24779A1F42F7}"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531788" y="4236720"/>
            <a:ext cx="548640" cy="297180"/>
          </a:xfrm>
          <a:prstGeom prst="bracketPair">
            <a:avLst>
              <a:gd name="adj" fmla="val 17949"/>
            </a:avLst>
          </a:prstGeom>
        </p:spPr>
        <p:txBody>
          <a:bodyPr/>
          <a:lstStyle/>
          <a:p>
            <a:fld id="{0997F69B-C601-4671-83DA-CD711E663B8B}" type="slidenum">
              <a:rPr lang="en-US" smtClean="0"/>
              <a:t>‹#›</a:t>
            </a:fld>
            <a:endParaRPr lang="en-US"/>
          </a:p>
        </p:txBody>
      </p:sp>
    </p:spTree>
    <p:extLst>
      <p:ext uri="{BB962C8B-B14F-4D97-AF65-F5344CB8AC3E}">
        <p14:creationId xmlns:p14="http://schemas.microsoft.com/office/powerpoint/2010/main" val="26375155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114800"/>
            <a:ext cx="7659687" cy="876300"/>
          </a:xfrm>
        </p:spPr>
        <p:txBody>
          <a:bodyPr anchor="t"/>
          <a:lstStyle>
            <a:lvl1pPr algn="l">
              <a:defRPr sz="2700" b="0" cap="all"/>
            </a:lvl1pPr>
          </a:lstStyle>
          <a:p>
            <a:r>
              <a:rPr lang="en-US"/>
              <a:t>Click to edit Master title style</a:t>
            </a:r>
          </a:p>
        </p:txBody>
      </p:sp>
      <p:sp>
        <p:nvSpPr>
          <p:cNvPr id="3" name="Text Placeholder 2"/>
          <p:cNvSpPr>
            <a:spLocks noGrp="1"/>
          </p:cNvSpPr>
          <p:nvPr>
            <p:ph type="body" idx="1"/>
          </p:nvPr>
        </p:nvSpPr>
        <p:spPr>
          <a:xfrm>
            <a:off x="722314" y="2889647"/>
            <a:ext cx="6135687" cy="1225154"/>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F7E0E4-D866-407F-9DD2-54421B057F2B}"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531788" y="4236720"/>
            <a:ext cx="548640" cy="297180"/>
          </a:xfrm>
          <a:prstGeom prst="bracketPair">
            <a:avLst>
              <a:gd name="adj" fmla="val 17949"/>
            </a:avLst>
          </a:prstGeom>
        </p:spPr>
        <p:txBody>
          <a:bodyPr/>
          <a:lstStyle/>
          <a:p>
            <a:fld id="{0997F69B-C601-4671-83DA-CD711E663B8B}" type="slidenum">
              <a:rPr lang="en-US" smtClean="0"/>
              <a:t>‹#›</a:t>
            </a:fld>
            <a:endParaRPr lang="en-US"/>
          </a:p>
        </p:txBody>
      </p:sp>
    </p:spTree>
    <p:extLst>
      <p:ext uri="{BB962C8B-B14F-4D97-AF65-F5344CB8AC3E}">
        <p14:creationId xmlns:p14="http://schemas.microsoft.com/office/powerpoint/2010/main" val="32778654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52144"/>
            <a:ext cx="3657600" cy="34427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1152144"/>
            <a:ext cx="3657600" cy="34427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BBE146-C35C-44BA-99EB-C0934560568B}" type="datetime1">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531788" y="4236720"/>
            <a:ext cx="548640" cy="297180"/>
          </a:xfrm>
          <a:prstGeom prst="bracketPair">
            <a:avLst>
              <a:gd name="adj" fmla="val 17949"/>
            </a:avLst>
          </a:prstGeom>
        </p:spPr>
        <p:txBody>
          <a:bodyPr/>
          <a:lstStyle/>
          <a:p>
            <a:fld id="{0997F69B-C601-4671-83DA-CD711E663B8B}" type="slidenum">
              <a:rPr lang="en-US" smtClean="0"/>
              <a:t>‹#›</a:t>
            </a:fld>
            <a:endParaRPr lang="en-US"/>
          </a:p>
        </p:txBody>
      </p:sp>
    </p:spTree>
    <p:extLst>
      <p:ext uri="{BB962C8B-B14F-4D97-AF65-F5344CB8AC3E}">
        <p14:creationId xmlns:p14="http://schemas.microsoft.com/office/powerpoint/2010/main" val="37084472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3657600" cy="479822"/>
          </a:xfrm>
        </p:spPr>
        <p:txBody>
          <a:bodyPr anchor="b">
            <a:noAutofit/>
          </a:bodyPr>
          <a:lstStyle>
            <a:lvl1pPr marL="0" indent="0" algn="ctr">
              <a:buNone/>
              <a:defRPr sz="15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3657600"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19600" y="1151335"/>
            <a:ext cx="3657600" cy="479822"/>
          </a:xfrm>
        </p:spPr>
        <p:txBody>
          <a:bodyPr anchor="b">
            <a:noAutofit/>
          </a:bodyPr>
          <a:lstStyle>
            <a:lvl1pPr marL="0" indent="0" algn="ctr">
              <a:buNone/>
              <a:defRPr sz="15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419600" y="1631156"/>
            <a:ext cx="3657600"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293AF6-5814-43F0-9F22-5049CE20B7DC}" type="datetime1">
              <a:rPr lang="en-US" smtClean="0"/>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531788" y="4236720"/>
            <a:ext cx="548640" cy="297180"/>
          </a:xfrm>
          <a:prstGeom prst="bracketPair">
            <a:avLst>
              <a:gd name="adj" fmla="val 17949"/>
            </a:avLst>
          </a:prstGeom>
        </p:spPr>
        <p:txBody>
          <a:bodyPr/>
          <a:lstStyle/>
          <a:p>
            <a:fld id="{0997F69B-C601-4671-83DA-CD711E663B8B}" type="slidenum">
              <a:rPr lang="en-US" smtClean="0"/>
              <a:t>‹#›</a:t>
            </a:fld>
            <a:endParaRPr lang="en-US"/>
          </a:p>
        </p:txBody>
      </p:sp>
    </p:spTree>
    <p:extLst>
      <p:ext uri="{BB962C8B-B14F-4D97-AF65-F5344CB8AC3E}">
        <p14:creationId xmlns:p14="http://schemas.microsoft.com/office/powerpoint/2010/main" val="26741557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3338B4-9089-4411-98AC-8029EEE55CAB}" type="datetime1">
              <a:rPr lang="en-US" smtClean="0"/>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531788" y="4236720"/>
            <a:ext cx="548640" cy="297180"/>
          </a:xfrm>
          <a:prstGeom prst="bracketPair">
            <a:avLst>
              <a:gd name="adj" fmla="val 17949"/>
            </a:avLst>
          </a:prstGeom>
        </p:spPr>
        <p:txBody>
          <a:bodyPr/>
          <a:lstStyle/>
          <a:p>
            <a:fld id="{0997F69B-C601-4671-83DA-CD711E663B8B}" type="slidenum">
              <a:rPr lang="en-US" smtClean="0"/>
              <a:t>‹#›</a:t>
            </a:fld>
            <a:endParaRPr lang="en-US"/>
          </a:p>
        </p:txBody>
      </p:sp>
    </p:spTree>
    <p:extLst>
      <p:ext uri="{BB962C8B-B14F-4D97-AF65-F5344CB8AC3E}">
        <p14:creationId xmlns:p14="http://schemas.microsoft.com/office/powerpoint/2010/main" val="12205396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DA53B9-F6F2-4D1B-8AAB-47BDFAAFAB02}" type="datetime1">
              <a:rPr lang="en-US" smtClean="0"/>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531788" y="4236720"/>
            <a:ext cx="548640" cy="297180"/>
          </a:xfrm>
          <a:prstGeom prst="bracketPair">
            <a:avLst>
              <a:gd name="adj" fmla="val 17949"/>
            </a:avLst>
          </a:prstGeom>
        </p:spPr>
        <p:txBody>
          <a:bodyPr/>
          <a:lstStyle/>
          <a:p>
            <a:fld id="{0997F69B-C601-4671-83DA-CD711E663B8B}" type="slidenum">
              <a:rPr lang="en-US" smtClean="0"/>
              <a:t>‹#›</a:t>
            </a:fld>
            <a:endParaRPr lang="en-US"/>
          </a:p>
        </p:txBody>
      </p:sp>
    </p:spTree>
    <p:extLst>
      <p:ext uri="{BB962C8B-B14F-4D97-AF65-F5344CB8AC3E}">
        <p14:creationId xmlns:p14="http://schemas.microsoft.com/office/powerpoint/2010/main" val="214446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image" Target="../media/image4.jpeg"/><Relationship Id="rId5" Type="http://schemas.openxmlformats.org/officeDocument/2006/relationships/slideLayout" Target="../slideLayouts/slideLayout64.xml"/><Relationship Id="rId10" Type="http://schemas.openxmlformats.org/officeDocument/2006/relationships/theme" Target="../theme/theme7.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A3846C5-A373-479A-BADE-6631989325B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A51E21-6B67-4A34-BFF1-064DFCD568E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grpSp>
        <p:nvGrpSpPr>
          <p:cNvPr id="8" name="Group 7">
            <a:extLst>
              <a:ext uri="{FF2B5EF4-FFF2-40B4-BE49-F238E27FC236}">
                <a16:creationId xmlns:a16="http://schemas.microsoft.com/office/drawing/2014/main" id="{F8A408ED-BFA2-4834-AE9A-0F842F9B4D81}"/>
              </a:ext>
            </a:extLst>
          </p:cNvPr>
          <p:cNvGrpSpPr/>
          <p:nvPr userDrawn="1"/>
        </p:nvGrpSpPr>
        <p:grpSpPr>
          <a:xfrm>
            <a:off x="0" y="0"/>
            <a:ext cx="9144000" cy="1235528"/>
            <a:chOff x="0" y="1"/>
            <a:chExt cx="9144000" cy="1235528"/>
          </a:xfrm>
        </p:grpSpPr>
        <p:pic>
          <p:nvPicPr>
            <p:cNvPr id="9" name="Picture 8" descr="cover-hor-background-skinny.png">
              <a:extLst>
                <a:ext uri="{FF2B5EF4-FFF2-40B4-BE49-F238E27FC236}">
                  <a16:creationId xmlns:a16="http://schemas.microsoft.com/office/drawing/2014/main" id="{5217AFE1-CC6A-4CFC-9D4F-10F7A20674E7}"/>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1"/>
              <a:ext cx="9144000" cy="1235528"/>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A7A891D9-4F26-4238-8A46-61FC1E4D76B6}"/>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852228" y="86510"/>
              <a:ext cx="974844" cy="708351"/>
            </a:xfrm>
            <a:prstGeom prst="rect">
              <a:avLst/>
            </a:prstGeom>
          </p:spPr>
        </p:pic>
      </p:grpSp>
    </p:spTree>
    <p:extLst>
      <p:ext uri="{BB962C8B-B14F-4D97-AF65-F5344CB8AC3E}">
        <p14:creationId xmlns:p14="http://schemas.microsoft.com/office/powerpoint/2010/main" val="1560345495"/>
      </p:ext>
    </p:extLst>
  </p:cSld>
  <p:clrMap bg1="lt1" tx1="dk1" bg2="lt2" tx2="dk2" accent1="accent1" accent2="accent2" accent3="accent3" accent4="accent4" accent5="accent5" accent6="accent6" hlink="hlink" folHlink="folHlink"/>
  <p:sldLayoutIdLst>
    <p:sldLayoutId id="2147483836" r:id="rId1"/>
    <p:sldLayoutId id="2147483662" r:id="rId2"/>
    <p:sldLayoutId id="2147483663" r:id="rId3"/>
    <p:sldLayoutId id="2147483664" r:id="rId4"/>
    <p:sldLayoutId id="2147483665" r:id="rId5"/>
    <p:sldLayoutId id="2147483910"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7620000" cy="85725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00" y="1200150"/>
            <a:ext cx="7620000" cy="36004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8458200" y="0"/>
            <a:ext cx="6858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8458200" y="4114800"/>
            <a:ext cx="685800" cy="51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4"/>
          </p:nvPr>
        </p:nvSpPr>
        <p:spPr>
          <a:xfrm>
            <a:off x="8531788" y="4236720"/>
            <a:ext cx="548640" cy="297180"/>
          </a:xfrm>
          <a:prstGeom prst="bracketPair">
            <a:avLst>
              <a:gd name="adj" fmla="val 17949"/>
            </a:avLst>
          </a:prstGeom>
          <a:ln w="19050">
            <a:solidFill>
              <a:srgbClr val="FFFFFF"/>
            </a:solidFill>
          </a:ln>
        </p:spPr>
        <p:txBody>
          <a:bodyPr vert="horz" lIns="0" tIns="0" rIns="0" bIns="0" rtlCol="0" anchor="ctr"/>
          <a:lstStyle>
            <a:lvl1pPr algn="ctr">
              <a:defRPr sz="1350">
                <a:solidFill>
                  <a:srgbClr val="FFFFFF"/>
                </a:solidFill>
              </a:defRPr>
            </a:lvl1pPr>
          </a:lstStyle>
          <a:p>
            <a:fld id="{0997F69B-C601-4671-83DA-CD711E663B8B}" type="slidenum">
              <a:rPr lang="en-US" smtClean="0"/>
              <a:t>‹#›</a:t>
            </a:fld>
            <a:endParaRPr lang="en-US" dirty="0"/>
          </a:p>
        </p:txBody>
      </p:sp>
      <p:sp>
        <p:nvSpPr>
          <p:cNvPr id="5" name="Footer Placeholder 4"/>
          <p:cNvSpPr>
            <a:spLocks noGrp="1"/>
          </p:cNvSpPr>
          <p:nvPr>
            <p:ph type="ftr" sz="quarter" idx="3"/>
          </p:nvPr>
        </p:nvSpPr>
        <p:spPr>
          <a:xfrm rot="16200000">
            <a:off x="7882821" y="2990850"/>
            <a:ext cx="1775461" cy="365760"/>
          </a:xfrm>
          <a:prstGeom prst="rect">
            <a:avLst/>
          </a:prstGeom>
        </p:spPr>
        <p:txBody>
          <a:bodyPr vert="horz" lIns="91440" tIns="45720" rIns="91440" bIns="45720" rtlCol="0" anchor="ctr"/>
          <a:lstStyle>
            <a:lvl1pPr algn="r">
              <a:defRPr sz="900">
                <a:solidFill>
                  <a:schemeClr val="bg2"/>
                </a:solidFill>
              </a:defRPr>
            </a:lvl1pPr>
          </a:lstStyle>
          <a:p>
            <a:endParaRPr lang="en-US"/>
          </a:p>
        </p:txBody>
      </p:sp>
      <p:sp>
        <p:nvSpPr>
          <p:cNvPr id="4" name="Date Placeholder 3"/>
          <p:cNvSpPr>
            <a:spLocks noGrp="1"/>
          </p:cNvSpPr>
          <p:nvPr>
            <p:ph type="dt" sz="half" idx="2"/>
          </p:nvPr>
        </p:nvSpPr>
        <p:spPr>
          <a:xfrm rot="16200000">
            <a:off x="7856152" y="1188720"/>
            <a:ext cx="1828799" cy="365760"/>
          </a:xfrm>
          <a:prstGeom prst="rect">
            <a:avLst/>
          </a:prstGeom>
        </p:spPr>
        <p:txBody>
          <a:bodyPr vert="horz" lIns="91440" tIns="45720" rIns="91440" bIns="45720" rtlCol="0" anchor="ctr"/>
          <a:lstStyle>
            <a:lvl1pPr algn="l">
              <a:defRPr sz="900">
                <a:solidFill>
                  <a:schemeClr val="bg2"/>
                </a:solidFill>
              </a:defRPr>
            </a:lvl1pPr>
          </a:lstStyle>
          <a:p>
            <a:fld id="{66546ADE-9B4E-4874-97F2-85C336510F3A}" type="datetime1">
              <a:rPr lang="en-US" smtClean="0"/>
              <a:t>9/19/2024</a:t>
            </a:fld>
            <a:endParaRPr lang="en-US"/>
          </a:p>
        </p:txBody>
      </p:sp>
    </p:spTree>
    <p:extLst>
      <p:ext uri="{BB962C8B-B14F-4D97-AF65-F5344CB8AC3E}">
        <p14:creationId xmlns:p14="http://schemas.microsoft.com/office/powerpoint/2010/main" val="4201960432"/>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Lst>
  <p:hf hdr="0" ftr="0" dt="0"/>
  <p:txStyles>
    <p:titleStyle>
      <a:lvl1pPr algn="l" defTabSz="685800" rtl="0" eaLnBrk="1" latinLnBrk="0" hangingPunct="1">
        <a:spcBef>
          <a:spcPct val="0"/>
        </a:spcBef>
        <a:buNone/>
        <a:defRPr sz="3450" kern="1200" cap="none" spc="-75" baseline="0">
          <a:ln>
            <a:noFill/>
          </a:ln>
          <a:solidFill>
            <a:schemeClr val="tx2"/>
          </a:solidFill>
          <a:effectLst/>
          <a:latin typeface="+mj-lt"/>
          <a:ea typeface="+mj-ea"/>
          <a:cs typeface="+mj-cs"/>
        </a:defRPr>
      </a:lvl1pPr>
    </p:titleStyle>
    <p:body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56C6B5-A97C-E4BF-0977-2816E9119DB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E8E127-F666-1B95-131F-B9C0261D3A7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8830E-D737-08DB-B679-E845FA5ECC4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3FD9345-F813-4F64-B583-37BE7508CCF1}" type="datetimeFigureOut">
              <a:rPr lang="en-US" smtClean="0"/>
              <a:t>9/19/2024</a:t>
            </a:fld>
            <a:endParaRPr lang="en-US"/>
          </a:p>
        </p:txBody>
      </p:sp>
      <p:sp>
        <p:nvSpPr>
          <p:cNvPr id="5" name="Footer Placeholder 4">
            <a:extLst>
              <a:ext uri="{FF2B5EF4-FFF2-40B4-BE49-F238E27FC236}">
                <a16:creationId xmlns:a16="http://schemas.microsoft.com/office/drawing/2014/main" id="{394F0176-2A1D-CFBE-F47B-D029B2D790A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D8D5D1-7214-3E2F-4E11-AF20FD48DDA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4E8967C-AC8A-410B-BDF0-DCE039D275FE}" type="slidenum">
              <a:rPr lang="en-US" smtClean="0"/>
              <a:t>‹#›</a:t>
            </a:fld>
            <a:endParaRPr lang="en-US"/>
          </a:p>
        </p:txBody>
      </p:sp>
    </p:spTree>
    <p:extLst>
      <p:ext uri="{BB962C8B-B14F-4D97-AF65-F5344CB8AC3E}">
        <p14:creationId xmlns:p14="http://schemas.microsoft.com/office/powerpoint/2010/main" val="3980602037"/>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9AA94B2-97F6-49DB-81FC-B8AE4F0AC575}" type="datetime1">
              <a:rPr lang="en-US" smtClean="0"/>
              <a:t>9/19/2024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576539032"/>
      </p:ext>
    </p:extLst>
  </p:cSld>
  <p:clrMap bg1="lt1" tx1="dk1" bg2="lt2" tx2="dk2" accent1="accent1" accent2="accent2" accent3="accent3" accent4="accent4" accent5="accent5" accent6="accent6" hlink="hlink" folHlink="folHlink"/>
  <p:sldLayoutIdLst>
    <p:sldLayoutId id="2147483890"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smtClean="0"/>
              <a:t>9/19/2024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51327623"/>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685" r:id="rId12"/>
    <p:sldLayoutId id="2147483686" r:id="rId1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1"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smtClean="0"/>
              <a:t>9/19/2024</a:t>
            </a:fld>
            <a:endParaRPr lang="en-US"/>
          </a:p>
        </p:txBody>
      </p:sp>
      <p:sp>
        <p:nvSpPr>
          <p:cNvPr id="5" name="Footer Placeholder 4"/>
          <p:cNvSpPr>
            <a:spLocks noGrp="1"/>
          </p:cNvSpPr>
          <p:nvPr>
            <p:ph type="ftr" sz="quarter" idx="3"/>
          </p:nvPr>
        </p:nvSpPr>
        <p:spPr>
          <a:xfrm>
            <a:off x="3028951"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351327623"/>
      </p:ext>
    </p:extLst>
  </p:cSld>
  <p:clrMap bg1="lt1" tx1="dk1" bg2="lt2" tx2="dk2" accent1="accent1" accent2="accent2" accent3="accent3" accent4="accent4" accent5="accent5" accent6="accent6" hlink="hlink" folHlink="folHlink"/>
  <p:sldLayoutIdLst>
    <p:sldLayoutId id="2147483892" r:id="rId1"/>
  </p:sldLayoutIdLst>
  <p:hf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t>9/19/2024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05252137"/>
      </p:ext>
    </p:extLst>
  </p:cSld>
  <p:clrMap bg1="dk1" tx1="lt1" bg2="dk2" tx2="lt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A3846C5-A373-479A-BADE-6631989325B0}"/>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A51E21-6B67-4A34-BFF1-064DFCD568E7}"/>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000000-1234-1234-1234-123412341234}" type="slidenum">
              <a:rPr lang="en" smtClean="0"/>
              <a:pPr/>
              <a:t>‹#›</a:t>
            </a:fld>
            <a:endParaRPr lang="en"/>
          </a:p>
        </p:txBody>
      </p:sp>
      <p:grpSp>
        <p:nvGrpSpPr>
          <p:cNvPr id="8" name="Group 7">
            <a:extLst>
              <a:ext uri="{FF2B5EF4-FFF2-40B4-BE49-F238E27FC236}">
                <a16:creationId xmlns:a16="http://schemas.microsoft.com/office/drawing/2014/main" id="{F8A408ED-BFA2-4834-AE9A-0F842F9B4D81}"/>
              </a:ext>
            </a:extLst>
          </p:cNvPr>
          <p:cNvGrpSpPr/>
          <p:nvPr userDrawn="1"/>
        </p:nvGrpSpPr>
        <p:grpSpPr>
          <a:xfrm>
            <a:off x="0" y="1"/>
            <a:ext cx="9144000" cy="1235528"/>
            <a:chOff x="0" y="1"/>
            <a:chExt cx="9144000" cy="1235528"/>
          </a:xfrm>
        </p:grpSpPr>
        <p:pic>
          <p:nvPicPr>
            <p:cNvPr id="9" name="Picture 8" descr="cover-hor-background-skinny.png">
              <a:extLst>
                <a:ext uri="{FF2B5EF4-FFF2-40B4-BE49-F238E27FC236}">
                  <a16:creationId xmlns:a16="http://schemas.microsoft.com/office/drawing/2014/main" id="{5217AFE1-CC6A-4CFC-9D4F-10F7A20674E7}"/>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1"/>
              <a:ext cx="9144000" cy="1235528"/>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A7A891D9-4F26-4238-8A46-61FC1E4D76B6}"/>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852228" y="86510"/>
              <a:ext cx="974844" cy="708351"/>
            </a:xfrm>
            <a:prstGeom prst="rect">
              <a:avLst/>
            </a:prstGeom>
          </p:spPr>
        </p:pic>
      </p:grpSp>
    </p:spTree>
    <p:extLst>
      <p:ext uri="{BB962C8B-B14F-4D97-AF65-F5344CB8AC3E}">
        <p14:creationId xmlns:p14="http://schemas.microsoft.com/office/powerpoint/2010/main" val="436334993"/>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hf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background-gradient.jpg"/>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25902306"/>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B08675-2672-4102-BE38-B2C1AAA56D62}"/>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AF4947-24C5-4EFA-BCDF-A21DD6B1FA7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BA2F31-E04C-4C91-8D81-D4F469FCBA64}"/>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5F1E10AC-C0A0-4186-B792-AF0B58FBE8BD}" type="datetimeFigureOut">
              <a:rPr lang="en-US" smtClean="0"/>
              <a:t>9/19/2024</a:t>
            </a:fld>
            <a:endParaRPr lang="en-US"/>
          </a:p>
        </p:txBody>
      </p:sp>
      <p:sp>
        <p:nvSpPr>
          <p:cNvPr id="5" name="Footer Placeholder 4">
            <a:extLst>
              <a:ext uri="{FF2B5EF4-FFF2-40B4-BE49-F238E27FC236}">
                <a16:creationId xmlns:a16="http://schemas.microsoft.com/office/drawing/2014/main" id="{CFC2AE27-2E25-4190-950D-8D4DB9D254A2}"/>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445564-1EE5-4340-8C90-5C1E5ED4FB9A}"/>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C039357B-1066-4A87-8975-6A5D80BB9E6A}" type="slidenum">
              <a:rPr lang="en-US" smtClean="0"/>
              <a:t>‹#›</a:t>
            </a:fld>
            <a:endParaRPr lang="en-US"/>
          </a:p>
        </p:txBody>
      </p:sp>
    </p:spTree>
    <p:extLst>
      <p:ext uri="{BB962C8B-B14F-4D97-AF65-F5344CB8AC3E}">
        <p14:creationId xmlns:p14="http://schemas.microsoft.com/office/powerpoint/2010/main" val="1420664866"/>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F1E10AC-C0A0-4186-B792-AF0B58FBE8BD}" type="datetimeFigureOut">
              <a:rPr lang="en-US" smtClean="0"/>
              <a:t>9/19/2024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039357B-1066-4A87-8975-6A5D80BB9E6A}" type="slidenum">
              <a:rPr lang="en-US" smtClean="0"/>
              <a:t>‹#›</a:t>
            </a:fld>
            <a:endParaRPr lang="en-US"/>
          </a:p>
        </p:txBody>
      </p:sp>
    </p:spTree>
    <p:extLst>
      <p:ext uri="{BB962C8B-B14F-4D97-AF65-F5344CB8AC3E}">
        <p14:creationId xmlns:p14="http://schemas.microsoft.com/office/powerpoint/2010/main" val="2942337166"/>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openxmlformats.org/officeDocument/2006/relationships/hyperlink" Target="http://www.picserver.org/d/dont-wait.html" TargetMode="External"/></Relationships>
</file>

<file path=ppt/slides/_rels/slide1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4.png"/><Relationship Id="rId1" Type="http://schemas.openxmlformats.org/officeDocument/2006/relationships/slideLayout" Target="../slideLayouts/slideLayout70.xml"/><Relationship Id="rId5" Type="http://schemas.openxmlformats.org/officeDocument/2006/relationships/image" Target="../media/image35.png"/><Relationship Id="rId4" Type="http://schemas.openxmlformats.org/officeDocument/2006/relationships/image" Target="../media/image740.png"/></Relationships>
</file>

<file path=ppt/slides/_rels/slide12.xml.rels><?xml version="1.0" encoding="UTF-8" standalone="yes"?>
<Relationships xmlns="http://schemas.openxmlformats.org/package/2006/relationships"><Relationship Id="rId3" Type="http://schemas.openxmlformats.org/officeDocument/2006/relationships/hyperlink" Target="https://youtu.be/n6fS73AFnnk?si=j1gm9oteTPNeALnC"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6.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81.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4.png"/><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4.png"/><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80.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4.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0.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06.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hyperlink" Target="https://youtu.be/eNfJgm-dBn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4.png"/><Relationship Id="rId1" Type="http://schemas.openxmlformats.org/officeDocument/2006/relationships/slideLayout" Target="../slideLayouts/slideLayout70.xml"/><Relationship Id="rId5" Type="http://schemas.openxmlformats.org/officeDocument/2006/relationships/image" Target="../media/image720.png"/><Relationship Id="rId4" Type="http://schemas.openxmlformats.org/officeDocument/2006/relationships/customXml" Target="../ink/ink2.xml"/></Relationships>
</file>

<file path=ppt/slides/_rels/slide21.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34.png"/><Relationship Id="rId1" Type="http://schemas.openxmlformats.org/officeDocument/2006/relationships/slideLayout" Target="../slideLayouts/slideLayout7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4.png"/><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57.jpeg"/><Relationship Id="rId7" Type="http://schemas.openxmlformats.org/officeDocument/2006/relationships/customXml" Target="../ink/ink4.xml"/><Relationship Id="rId2" Type="http://schemas.openxmlformats.org/officeDocument/2006/relationships/image" Target="../media/image34.png"/><Relationship Id="rId1" Type="http://schemas.openxmlformats.org/officeDocument/2006/relationships/slideLayout" Target="../slideLayouts/slideLayout70.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image" Target="../media/image34.png"/><Relationship Id="rId1" Type="http://schemas.openxmlformats.org/officeDocument/2006/relationships/slideLayout" Target="../slideLayouts/slideLayout70.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96.xml"/><Relationship Id="rId5" Type="http://schemas.openxmlformats.org/officeDocument/2006/relationships/image" Target="../media/image67.pn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96.xml"/><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6.xml"/><Relationship Id="rId1" Type="http://schemas.openxmlformats.org/officeDocument/2006/relationships/slideLayout" Target="../slideLayouts/slideLayout96.xml"/><Relationship Id="rId5" Type="http://schemas.openxmlformats.org/officeDocument/2006/relationships/hyperlink" Target="https://docushare.everett.k12.wa.us/docushare/dsweb/Get/Document-140558/Understanding%20the%20Brain_s%20Threat%20and%20Stress%20Response.pdf" TargetMode="Externa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96.xml"/><Relationship Id="rId5" Type="http://schemas.openxmlformats.org/officeDocument/2006/relationships/image" Target="../media/image71.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youtu.be/kzvm1m8zq5g?si=QyMrDStN9lRl7ClF" TargetMode="External"/><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96.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3" Type="http://schemas.openxmlformats.org/officeDocument/2006/relationships/hyperlink" Target="https://youtu.be/x3jSMWTLnpg?si=pVK_ygnyZKgl2U73" TargetMode="External"/><Relationship Id="rId2" Type="http://schemas.openxmlformats.org/officeDocument/2006/relationships/notesSlide" Target="../notesSlides/notesSlide19.xml"/><Relationship Id="rId1" Type="http://schemas.openxmlformats.org/officeDocument/2006/relationships/slideLayout" Target="../slideLayouts/slideLayout49.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6.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youtu.be/qpnNsSyDw-g" TargetMode="External"/><Relationship Id="rId1" Type="http://schemas.openxmlformats.org/officeDocument/2006/relationships/slideLayout" Target="../slideLayouts/slideLayout96.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6.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7.jpeg"/><Relationship Id="rId1" Type="http://schemas.openxmlformats.org/officeDocument/2006/relationships/slideLayout" Target="../slideLayouts/slideLayout96.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6.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6.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8.jpeg"/><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6.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6.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8.png"/><Relationship Id="rId1" Type="http://schemas.openxmlformats.org/officeDocument/2006/relationships/slideLayout" Target="../slideLayouts/slideLayout9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youtu.be/X9_WwuGF4dM_"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0.xml"/><Relationship Id="rId5" Type="http://schemas.openxmlformats.org/officeDocument/2006/relationships/image" Target="../media/image84.jpeg"/><Relationship Id="rId4" Type="http://schemas.openxmlformats.org/officeDocument/2006/relationships/hyperlink" Target="https://northstarpaths.com/graphics-free-download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0.xml"/><Relationship Id="rId5" Type="http://schemas.openxmlformats.org/officeDocument/2006/relationships/image" Target="../media/image85.jpeg"/><Relationship Id="rId4" Type="http://schemas.openxmlformats.org/officeDocument/2006/relationships/hyperlink" Target="https://northstarpaths.com/graphics-free-downloads/"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youtu.be/RVA2N6tX2cg?si=julyen-tniKdSu3x"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7.xml"/><Relationship Id="rId5" Type="http://schemas.openxmlformats.org/officeDocument/2006/relationships/image" Target="../media/image90.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7.xml"/><Relationship Id="rId6" Type="http://schemas.openxmlformats.org/officeDocument/2006/relationships/image" Target="../media/image91.png"/><Relationship Id="rId5" Type="http://schemas.openxmlformats.org/officeDocument/2006/relationships/hyperlink" Target="https://youtu.be/sHMJXcUJdNw" TargetMode="Externa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96.xml"/><Relationship Id="rId5" Type="http://schemas.openxmlformats.org/officeDocument/2006/relationships/image" Target="../media/image38.png"/><Relationship Id="rId4" Type="http://schemas.openxmlformats.org/officeDocument/2006/relationships/image" Target="../media/image94.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5.xml"/><Relationship Id="rId1" Type="http://schemas.openxmlformats.org/officeDocument/2006/relationships/video" Target="https://www.youtube.com/embed/7s22HX18wDY?feature=oembed" TargetMode="External"/><Relationship Id="rId6" Type="http://schemas.openxmlformats.org/officeDocument/2006/relationships/image" Target="../media/image96.png"/><Relationship Id="rId5" Type="http://schemas.openxmlformats.org/officeDocument/2006/relationships/hyperlink" Target="https://youtu.be/7s22HX18wDY" TargetMode="External"/><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5.xm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01.xml"/><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30.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9EB9F2-07E2-4D64-BBD8-BB5B217F1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240030"/>
            <a:ext cx="8661654" cy="466344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p:cNvSpPr>
            <a:spLocks noGrp="1"/>
          </p:cNvSpPr>
          <p:nvPr>
            <p:ph type="ctrTitle"/>
          </p:nvPr>
        </p:nvSpPr>
        <p:spPr>
          <a:xfrm>
            <a:off x="3265091" y="1442592"/>
            <a:ext cx="5074559" cy="685801"/>
          </a:xfrm>
        </p:spPr>
        <p:txBody>
          <a:bodyPr anchor="ctr">
            <a:normAutofit/>
          </a:bodyPr>
          <a:lstStyle/>
          <a:p>
            <a:r>
              <a:rPr lang="en-US" sz="4050" dirty="0">
                <a:solidFill>
                  <a:schemeClr val="tx1">
                    <a:lumMod val="85000"/>
                    <a:lumOff val="15000"/>
                  </a:schemeClr>
                </a:solidFill>
                <a:latin typeface="Neutra Text TF Alt" panose="02000000000000000000" pitchFamily="2" charset="0"/>
                <a:cs typeface="Calibri Light"/>
              </a:rPr>
              <a:t>FCS 07 &amp; 10</a:t>
            </a:r>
          </a:p>
        </p:txBody>
      </p:sp>
      <p:sp>
        <p:nvSpPr>
          <p:cNvPr id="3" name="Subtitle 2"/>
          <p:cNvSpPr>
            <a:spLocks noGrp="1"/>
          </p:cNvSpPr>
          <p:nvPr>
            <p:ph type="subTitle" idx="1"/>
          </p:nvPr>
        </p:nvSpPr>
        <p:spPr>
          <a:xfrm>
            <a:off x="241173" y="723898"/>
            <a:ext cx="2537517" cy="3695702"/>
          </a:xfrm>
        </p:spPr>
        <p:txBody>
          <a:bodyPr vert="horz" lIns="68580" tIns="34290" rIns="68580" bIns="34290" rtlCol="0" anchor="ctr">
            <a:normAutofit/>
          </a:bodyPr>
          <a:lstStyle/>
          <a:p>
            <a:pPr algn="r"/>
            <a:r>
              <a:rPr lang="en-US" sz="2400" dirty="0">
                <a:solidFill>
                  <a:schemeClr val="accent1"/>
                </a:solidFill>
                <a:latin typeface="Neutra Text TF Light" panose="02000000000000000000" pitchFamily="2" charset="0"/>
                <a:cs typeface="Calibri"/>
              </a:rPr>
              <a:t>Dave Peters</a:t>
            </a:r>
            <a:br>
              <a:rPr lang="en-US" sz="2100" b="1" dirty="0">
                <a:solidFill>
                  <a:schemeClr val="accent1"/>
                </a:solidFill>
                <a:latin typeface="Georgia"/>
                <a:cs typeface="Calibri"/>
              </a:rPr>
            </a:br>
            <a:br>
              <a:rPr lang="en-US" sz="1100" dirty="0">
                <a:solidFill>
                  <a:schemeClr val="accent1"/>
                </a:solidFill>
                <a:latin typeface="Georgia"/>
                <a:cs typeface="Calibri"/>
              </a:rPr>
            </a:br>
            <a:r>
              <a:rPr lang="en-US" sz="2400" dirty="0">
                <a:solidFill>
                  <a:schemeClr val="accent1"/>
                </a:solidFill>
                <a:cs typeface="Calibri"/>
              </a:rPr>
              <a:t>Director of Student Support Services</a:t>
            </a:r>
            <a:endParaRPr lang="en-US" dirty="0">
              <a:solidFill>
                <a:schemeClr val="accent1"/>
              </a:solidFill>
              <a:cs typeface="Calibri"/>
            </a:endParaRPr>
          </a:p>
        </p:txBody>
      </p:sp>
      <p:cxnSp>
        <p:nvCxnSpPr>
          <p:cNvPr id="10" name="Straight Connector 9">
            <a:extLst>
              <a:ext uri="{FF2B5EF4-FFF2-40B4-BE49-F238E27FC236}">
                <a16:creationId xmlns:a16="http://schemas.microsoft.com/office/drawing/2014/main" id="{F0C57C7C-DFE9-4A1E-B7A9-DF40E63366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1543049"/>
            <a:ext cx="0" cy="2057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276281D-54F5-46CD-B795-39EF6BF443AE}"/>
              </a:ext>
            </a:extLst>
          </p:cNvPr>
          <p:cNvSpPr>
            <a:spLocks noGrp="1"/>
          </p:cNvSpPr>
          <p:nvPr>
            <p:ph type="sldNum" sz="quarter" idx="12"/>
          </p:nvPr>
        </p:nvSpPr>
        <p:spPr/>
        <p:txBody>
          <a:bodyPr/>
          <a:lstStyle/>
          <a:p>
            <a:fld id="{330EA680-D336-4FF7-8B7A-9848BB0A1C32}" type="slidenum">
              <a:rPr lang="en-US" smtClean="0"/>
              <a:t>1</a:t>
            </a:fld>
            <a:endParaRPr lang="en-US"/>
          </a:p>
        </p:txBody>
      </p:sp>
      <p:grpSp>
        <p:nvGrpSpPr>
          <p:cNvPr id="7" name="Group 6">
            <a:extLst>
              <a:ext uri="{FF2B5EF4-FFF2-40B4-BE49-F238E27FC236}">
                <a16:creationId xmlns:a16="http://schemas.microsoft.com/office/drawing/2014/main" id="{E6152DB3-C159-42F0-906A-F0E7F6A07854}"/>
              </a:ext>
            </a:extLst>
          </p:cNvPr>
          <p:cNvGrpSpPr/>
          <p:nvPr/>
        </p:nvGrpSpPr>
        <p:grpSpPr>
          <a:xfrm>
            <a:off x="0" y="0"/>
            <a:ext cx="9144000" cy="1235528"/>
            <a:chOff x="0" y="1"/>
            <a:chExt cx="9144000" cy="1235528"/>
          </a:xfrm>
        </p:grpSpPr>
        <p:pic>
          <p:nvPicPr>
            <p:cNvPr id="9" name="Picture 8" descr="cover-hor-background-skinny.png">
              <a:extLst>
                <a:ext uri="{FF2B5EF4-FFF2-40B4-BE49-F238E27FC236}">
                  <a16:creationId xmlns:a16="http://schemas.microsoft.com/office/drawing/2014/main" id="{316EED98-17A4-4B43-9EBF-F5D6D8CEF55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
              <a:ext cx="9144000" cy="1235528"/>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824FC8DE-A87D-4E12-A4B8-AA8C1B7FBAA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93122" y="86510"/>
              <a:ext cx="733950" cy="708351"/>
            </a:xfrm>
            <a:prstGeom prst="rect">
              <a:avLst/>
            </a:prstGeom>
          </p:spPr>
        </p:pic>
      </p:grpSp>
      <p:sp>
        <p:nvSpPr>
          <p:cNvPr id="12" name="TextBox 11">
            <a:extLst>
              <a:ext uri="{FF2B5EF4-FFF2-40B4-BE49-F238E27FC236}">
                <a16:creationId xmlns:a16="http://schemas.microsoft.com/office/drawing/2014/main" id="{0CF2D145-0435-37D4-3BF9-03DC8273D792}"/>
              </a:ext>
            </a:extLst>
          </p:cNvPr>
          <p:cNvSpPr txBox="1"/>
          <p:nvPr/>
        </p:nvSpPr>
        <p:spPr>
          <a:xfrm>
            <a:off x="3145729" y="2159705"/>
            <a:ext cx="5653287" cy="13696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1313" indent="-341313">
              <a:buFont typeface="Wingdings" panose="05000000000000000000" pitchFamily="2" charset="2"/>
              <a:buChar char="«"/>
            </a:pPr>
            <a:r>
              <a:rPr lang="en-US" sz="2400" dirty="0">
                <a:solidFill>
                  <a:srgbClr val="262626"/>
                </a:solidFill>
              </a:rPr>
              <a:t>Behavior Management </a:t>
            </a:r>
            <a:r>
              <a:rPr lang="en-US" sz="2400" dirty="0"/>
              <a:t>​</a:t>
            </a:r>
            <a:r>
              <a:rPr lang="en-US" sz="2400" dirty="0">
                <a:solidFill>
                  <a:srgbClr val="262626"/>
                </a:solidFill>
              </a:rPr>
              <a:t>and </a:t>
            </a:r>
            <a:r>
              <a:rPr lang="en-US" sz="2400" dirty="0"/>
              <a:t>​</a:t>
            </a:r>
            <a:r>
              <a:rPr lang="en-US" sz="2400" dirty="0">
                <a:solidFill>
                  <a:srgbClr val="262626"/>
                </a:solidFill>
              </a:rPr>
              <a:t>De-escalation</a:t>
            </a:r>
          </a:p>
          <a:p>
            <a:endParaRPr lang="en-US" sz="1100" dirty="0">
              <a:solidFill>
                <a:srgbClr val="000000"/>
              </a:solidFill>
              <a:cs typeface="Calibri"/>
            </a:endParaRPr>
          </a:p>
          <a:p>
            <a:pPr marL="341313" indent="-341313" defTabSz="971550">
              <a:buFont typeface="Wingdings" panose="05000000000000000000" pitchFamily="2" charset="2"/>
              <a:buChar char="«"/>
            </a:pPr>
            <a:r>
              <a:rPr lang="en-US" sz="2400" dirty="0">
                <a:solidFill>
                  <a:srgbClr val="262626"/>
                </a:solidFill>
              </a:rPr>
              <a:t>Cultivating a Positive &amp; </a:t>
            </a:r>
            <a:br>
              <a:rPr lang="en-US" sz="2400" dirty="0">
                <a:solidFill>
                  <a:srgbClr val="262626"/>
                </a:solidFill>
              </a:rPr>
            </a:br>
            <a:r>
              <a:rPr lang="en-US" sz="2400" dirty="0">
                <a:solidFill>
                  <a:srgbClr val="262626"/>
                </a:solidFill>
              </a:rPr>
              <a:t>Safe Learning  Environment </a:t>
            </a:r>
            <a:r>
              <a:rPr lang="en-US" sz="2000" dirty="0">
                <a:latin typeface="Georgia"/>
              </a:rPr>
              <a:t>​</a:t>
            </a:r>
            <a:endParaRPr lang="en-US" sz="2000" dirty="0">
              <a:cs typeface="Calibri"/>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4" name="TextBox 3">
            <a:extLst>
              <a:ext uri="{FF2B5EF4-FFF2-40B4-BE49-F238E27FC236}">
                <a16:creationId xmlns:a16="http://schemas.microsoft.com/office/drawing/2014/main" id="{A7B4FD16-8334-B61F-7704-C5F863063637}"/>
              </a:ext>
            </a:extLst>
          </p:cNvPr>
          <p:cNvSpPr txBox="1"/>
          <p:nvPr/>
        </p:nvSpPr>
        <p:spPr>
          <a:xfrm>
            <a:off x="217364" y="208004"/>
            <a:ext cx="7205411" cy="461665"/>
          </a:xfrm>
          <a:prstGeom prst="rect">
            <a:avLst/>
          </a:prstGeom>
          <a:noFill/>
        </p:spPr>
        <p:txBody>
          <a:bodyPr wrap="square" rtlCol="0">
            <a:spAutoFit/>
          </a:bodyPr>
          <a:lstStyle/>
          <a:p>
            <a:pPr defTabSz="342900"/>
            <a:r>
              <a:rPr lang="en-US" sz="2400" b="1" dirty="0">
                <a:solidFill>
                  <a:prstClr val="white"/>
                </a:solidFill>
                <a:latin typeface="Roboto" panose="02000000000000000000" pitchFamily="2" charset="0"/>
                <a:ea typeface="Roboto" panose="02000000000000000000" pitchFamily="2" charset="0"/>
                <a:cs typeface="Roboto" panose="02000000000000000000" pitchFamily="2" charset="0"/>
              </a:rPr>
              <a:t>Using Clarity in Our Words</a:t>
            </a:r>
          </a:p>
        </p:txBody>
      </p:sp>
      <p:pic>
        <p:nvPicPr>
          <p:cNvPr id="5" name="Picture 4" descr="A close up of a street sign&#10;&#10;Description automatically generated">
            <a:extLst>
              <a:ext uri="{FF2B5EF4-FFF2-40B4-BE49-F238E27FC236}">
                <a16:creationId xmlns:a16="http://schemas.microsoft.com/office/drawing/2014/main" id="{965AB3CE-40A9-54BB-4385-F3B4D2CC2FD2}"/>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2926711" y="3643920"/>
            <a:ext cx="2263607" cy="1322528"/>
          </a:xfrm>
          <a:prstGeom prst="rect">
            <a:avLst/>
          </a:prstGeom>
          <a:ln>
            <a:noFill/>
          </a:ln>
          <a:effectLst>
            <a:outerShdw blurRad="190500" algn="tl" rotWithShape="0">
              <a:srgbClr val="000000">
                <a:alpha val="70000"/>
              </a:srgbClr>
            </a:outerShdw>
          </a:effectLst>
        </p:spPr>
      </p:pic>
      <p:sp>
        <p:nvSpPr>
          <p:cNvPr id="6" name="Text Placeholder 2">
            <a:extLst>
              <a:ext uri="{FF2B5EF4-FFF2-40B4-BE49-F238E27FC236}">
                <a16:creationId xmlns:a16="http://schemas.microsoft.com/office/drawing/2014/main" id="{F47C4CF4-97E3-306D-7942-56EC30AD30C9}"/>
              </a:ext>
            </a:extLst>
          </p:cNvPr>
          <p:cNvSpPr txBox="1">
            <a:spLocks/>
          </p:cNvSpPr>
          <p:nvPr/>
        </p:nvSpPr>
        <p:spPr>
          <a:xfrm>
            <a:off x="627459" y="1345534"/>
            <a:ext cx="2057400" cy="617934"/>
          </a:xfrm>
          <a:prstGeom prst="rect">
            <a:avLst/>
          </a:prstGeom>
        </p:spPr>
        <p:txBody>
          <a:bodyPr>
            <a:norm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100" b="1" dirty="0">
                <a:solidFill>
                  <a:srgbClr val="D9531E"/>
                </a:solidFill>
                <a:latin typeface="Neutra Text TF Alt" panose="02000000000000000000" pitchFamily="2" charset="0"/>
                <a:cs typeface="Calibri"/>
              </a:rPr>
              <a:t>ROUND ONE </a:t>
            </a:r>
            <a:endParaRPr lang="en-US" sz="2100" b="1" dirty="0">
              <a:solidFill>
                <a:srgbClr val="D9531E"/>
              </a:solidFill>
              <a:latin typeface="Neutra Text TF Alt" panose="02000000000000000000" pitchFamily="2" charset="0"/>
            </a:endParaRPr>
          </a:p>
        </p:txBody>
      </p:sp>
      <p:sp>
        <p:nvSpPr>
          <p:cNvPr id="9" name="Content Placeholder 3">
            <a:extLst>
              <a:ext uri="{FF2B5EF4-FFF2-40B4-BE49-F238E27FC236}">
                <a16:creationId xmlns:a16="http://schemas.microsoft.com/office/drawing/2014/main" id="{49A82AD9-A005-EE56-2F73-B2C8F75A36C4}"/>
              </a:ext>
            </a:extLst>
          </p:cNvPr>
          <p:cNvSpPr txBox="1">
            <a:spLocks/>
          </p:cNvSpPr>
          <p:nvPr/>
        </p:nvSpPr>
        <p:spPr>
          <a:xfrm>
            <a:off x="627459" y="1654501"/>
            <a:ext cx="4087975" cy="3311947"/>
          </a:xfrm>
          <a:prstGeom prst="rect">
            <a:avLst/>
          </a:prstGeom>
        </p:spPr>
        <p:txBody>
          <a:bodyPr vert="horz" lIns="68580" tIns="34290" rIns="68580" bIns="34290" rtlCol="0" anchor="t">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spcBef>
                <a:spcPct val="20000"/>
              </a:spcBef>
            </a:pPr>
            <a:r>
              <a:rPr lang="en-US" sz="2000" dirty="0">
                <a:solidFill>
                  <a:srgbClr val="0070C0"/>
                </a:solidFill>
              </a:rPr>
              <a:t>Don’t sit down. </a:t>
            </a:r>
            <a:endParaRPr lang="en-US" sz="2000" dirty="0">
              <a:solidFill>
                <a:srgbClr val="0070C0"/>
              </a:solidFill>
              <a:ea typeface="+mn-lt"/>
              <a:cs typeface="+mn-lt"/>
            </a:endParaRPr>
          </a:p>
          <a:p>
            <a:pPr>
              <a:lnSpc>
                <a:spcPct val="150000"/>
              </a:lnSpc>
              <a:spcBef>
                <a:spcPct val="20000"/>
              </a:spcBef>
            </a:pPr>
            <a:r>
              <a:rPr lang="en-US" sz="2000" dirty="0">
                <a:solidFill>
                  <a:srgbClr val="0070C0"/>
                </a:solidFill>
              </a:rPr>
              <a:t>Don’t put your hands by your sides.</a:t>
            </a:r>
            <a:endParaRPr lang="en-US" sz="2000" dirty="0">
              <a:solidFill>
                <a:srgbClr val="0070C0"/>
              </a:solidFill>
              <a:ea typeface="+mn-lt"/>
              <a:cs typeface="+mn-lt"/>
            </a:endParaRPr>
          </a:p>
          <a:p>
            <a:pPr>
              <a:lnSpc>
                <a:spcPct val="150000"/>
              </a:lnSpc>
              <a:spcBef>
                <a:spcPct val="20000"/>
              </a:spcBef>
            </a:pPr>
            <a:r>
              <a:rPr lang="en-US" sz="2000" dirty="0">
                <a:solidFill>
                  <a:srgbClr val="0070C0"/>
                </a:solidFill>
              </a:rPr>
              <a:t>Don’t close your mouth. </a:t>
            </a:r>
            <a:endParaRPr lang="en-US" sz="2000" dirty="0">
              <a:solidFill>
                <a:srgbClr val="0070C0"/>
              </a:solidFill>
              <a:ea typeface="+mn-lt"/>
              <a:cs typeface="+mn-lt"/>
            </a:endParaRPr>
          </a:p>
          <a:p>
            <a:pPr>
              <a:lnSpc>
                <a:spcPct val="150000"/>
              </a:lnSpc>
              <a:spcBef>
                <a:spcPct val="20000"/>
              </a:spcBef>
            </a:pPr>
            <a:r>
              <a:rPr lang="en-US" sz="2000" dirty="0">
                <a:solidFill>
                  <a:srgbClr val="0070C0"/>
                </a:solidFill>
              </a:rPr>
              <a:t>Don’t look at me. </a:t>
            </a:r>
            <a:endParaRPr lang="en-US" sz="2000" dirty="0">
              <a:solidFill>
                <a:srgbClr val="0070C0"/>
              </a:solidFill>
              <a:ea typeface="+mn-lt"/>
              <a:cs typeface="+mn-lt"/>
            </a:endParaRPr>
          </a:p>
          <a:p>
            <a:pPr>
              <a:lnSpc>
                <a:spcPct val="150000"/>
              </a:lnSpc>
              <a:spcBef>
                <a:spcPct val="20000"/>
              </a:spcBef>
            </a:pPr>
            <a:r>
              <a:rPr lang="en-US" sz="2000" dirty="0">
                <a:solidFill>
                  <a:srgbClr val="0070C0"/>
                </a:solidFill>
              </a:rPr>
              <a:t>Don’t stand still. </a:t>
            </a:r>
            <a:endParaRPr lang="en-US" sz="2000" dirty="0">
              <a:solidFill>
                <a:srgbClr val="0070C0"/>
              </a:solidFill>
              <a:ea typeface="+mn-lt"/>
              <a:cs typeface="+mn-lt"/>
            </a:endParaRPr>
          </a:p>
          <a:p>
            <a:pPr>
              <a:lnSpc>
                <a:spcPct val="150000"/>
              </a:lnSpc>
              <a:spcBef>
                <a:spcPct val="20000"/>
              </a:spcBef>
            </a:pPr>
            <a:r>
              <a:rPr lang="en-US" sz="2000" dirty="0">
                <a:solidFill>
                  <a:srgbClr val="0070C0"/>
                </a:solidFill>
              </a:rPr>
              <a:t>Don’t stand up. </a:t>
            </a:r>
          </a:p>
        </p:txBody>
      </p:sp>
      <p:sp>
        <p:nvSpPr>
          <p:cNvPr id="12" name="Content Placeholder 5">
            <a:extLst>
              <a:ext uri="{FF2B5EF4-FFF2-40B4-BE49-F238E27FC236}">
                <a16:creationId xmlns:a16="http://schemas.microsoft.com/office/drawing/2014/main" id="{44B24B6F-7348-05E2-4B04-25A9876E0BCF}"/>
              </a:ext>
            </a:extLst>
          </p:cNvPr>
          <p:cNvSpPr txBox="1">
            <a:spLocks/>
          </p:cNvSpPr>
          <p:nvPr/>
        </p:nvSpPr>
        <p:spPr>
          <a:xfrm>
            <a:off x="5397800" y="1654501"/>
            <a:ext cx="3287876" cy="3386607"/>
          </a:xfrm>
          <a:prstGeom prst="rect">
            <a:avLst/>
          </a:prstGeom>
        </p:spPr>
        <p:txBody>
          <a:bodyPr vert="horz" lIns="68580" tIns="34290" rIns="68580" bIns="34290" rtlCol="0" anchor="t">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spcBef>
                <a:spcPct val="20000"/>
              </a:spcBef>
            </a:pPr>
            <a:r>
              <a:rPr lang="en-US" sz="2000" dirty="0">
                <a:solidFill>
                  <a:srgbClr val="0070C0"/>
                </a:solidFill>
              </a:rPr>
              <a:t>Stand up. </a:t>
            </a:r>
            <a:endParaRPr lang="en-US" sz="2000" dirty="0">
              <a:solidFill>
                <a:srgbClr val="0070C0"/>
              </a:solidFill>
              <a:ea typeface="+mn-lt"/>
              <a:cs typeface="+mn-lt"/>
            </a:endParaRPr>
          </a:p>
          <a:p>
            <a:pPr>
              <a:lnSpc>
                <a:spcPct val="150000"/>
              </a:lnSpc>
              <a:spcBef>
                <a:spcPct val="20000"/>
              </a:spcBef>
            </a:pPr>
            <a:r>
              <a:rPr lang="en-US" sz="2000" dirty="0">
                <a:solidFill>
                  <a:srgbClr val="0070C0"/>
                </a:solidFill>
              </a:rPr>
              <a:t>Raise your hands. </a:t>
            </a:r>
            <a:endParaRPr lang="en-US" sz="2000" dirty="0">
              <a:solidFill>
                <a:srgbClr val="0070C0"/>
              </a:solidFill>
              <a:ea typeface="+mn-lt"/>
              <a:cs typeface="+mn-lt"/>
            </a:endParaRPr>
          </a:p>
          <a:p>
            <a:pPr>
              <a:lnSpc>
                <a:spcPct val="150000"/>
              </a:lnSpc>
              <a:spcBef>
                <a:spcPct val="20000"/>
              </a:spcBef>
            </a:pPr>
            <a:r>
              <a:rPr lang="en-US" sz="2000" dirty="0">
                <a:solidFill>
                  <a:srgbClr val="0070C0"/>
                </a:solidFill>
              </a:rPr>
              <a:t>Open your mouth. </a:t>
            </a:r>
            <a:endParaRPr lang="en-US" sz="2000" dirty="0">
              <a:solidFill>
                <a:srgbClr val="0070C0"/>
              </a:solidFill>
              <a:ea typeface="+mn-lt"/>
              <a:cs typeface="+mn-lt"/>
            </a:endParaRPr>
          </a:p>
          <a:p>
            <a:pPr>
              <a:lnSpc>
                <a:spcPct val="150000"/>
              </a:lnSpc>
              <a:spcBef>
                <a:spcPct val="20000"/>
              </a:spcBef>
            </a:pPr>
            <a:r>
              <a:rPr lang="en-US" sz="2000" dirty="0">
                <a:solidFill>
                  <a:srgbClr val="0070C0"/>
                </a:solidFill>
              </a:rPr>
              <a:t>Look at another person.</a:t>
            </a:r>
            <a:endParaRPr lang="en-US" sz="2000" dirty="0">
              <a:solidFill>
                <a:srgbClr val="0070C0"/>
              </a:solidFill>
              <a:ea typeface="+mn-lt"/>
              <a:cs typeface="+mn-lt"/>
            </a:endParaRPr>
          </a:p>
          <a:p>
            <a:pPr>
              <a:lnSpc>
                <a:spcPct val="150000"/>
              </a:lnSpc>
              <a:spcBef>
                <a:spcPct val="20000"/>
              </a:spcBef>
            </a:pPr>
            <a:r>
              <a:rPr lang="en-US" sz="2000" dirty="0">
                <a:solidFill>
                  <a:srgbClr val="0070C0"/>
                </a:solidFill>
              </a:rPr>
              <a:t>March in place. </a:t>
            </a:r>
            <a:endParaRPr lang="en-US" sz="2000" dirty="0">
              <a:solidFill>
                <a:srgbClr val="0070C0"/>
              </a:solidFill>
              <a:ea typeface="+mn-lt"/>
              <a:cs typeface="+mn-lt"/>
            </a:endParaRPr>
          </a:p>
          <a:p>
            <a:pPr>
              <a:lnSpc>
                <a:spcPct val="150000"/>
              </a:lnSpc>
              <a:spcBef>
                <a:spcPct val="20000"/>
              </a:spcBef>
            </a:pPr>
            <a:r>
              <a:rPr lang="en-US" sz="2000" dirty="0">
                <a:solidFill>
                  <a:srgbClr val="0070C0"/>
                </a:solidFill>
              </a:rPr>
              <a:t>Sit down. </a:t>
            </a:r>
            <a:endParaRPr lang="en-US" sz="2000" dirty="0">
              <a:solidFill>
                <a:srgbClr val="0070C0"/>
              </a:solidFill>
              <a:ea typeface="+mn-lt"/>
              <a:cs typeface="+mn-lt"/>
            </a:endParaRPr>
          </a:p>
        </p:txBody>
      </p:sp>
      <p:sp>
        <p:nvSpPr>
          <p:cNvPr id="13" name="TextBox 12">
            <a:extLst>
              <a:ext uri="{FF2B5EF4-FFF2-40B4-BE49-F238E27FC236}">
                <a16:creationId xmlns:a16="http://schemas.microsoft.com/office/drawing/2014/main" id="{BF24CDF7-5C24-71A4-9640-8E1CC6CD323B}"/>
              </a:ext>
            </a:extLst>
          </p:cNvPr>
          <p:cNvSpPr txBox="1"/>
          <p:nvPr/>
        </p:nvSpPr>
        <p:spPr>
          <a:xfrm>
            <a:off x="3543300" y="3256360"/>
            <a:ext cx="2057400" cy="238125"/>
          </a:xfrm>
          <a:prstGeom prst="rect">
            <a:avLst/>
          </a:prstGeom>
        </p:spPr>
        <p:txBody>
          <a:bodyPr anchor="t">
            <a:normAutofit fontScale="85000" lnSpcReduction="20000"/>
          </a:bodyPr>
          <a:lstStyle/>
          <a:p>
            <a:pPr defTabSz="685783"/>
            <a:endParaRPr lang="en-US" sz="1350">
              <a:solidFill>
                <a:prstClr val="black"/>
              </a:solidFill>
              <a:latin typeface="Calibri" panose="020F0502020204030204"/>
              <a:cs typeface="Calibri"/>
            </a:endParaRPr>
          </a:p>
        </p:txBody>
      </p:sp>
      <p:sp>
        <p:nvSpPr>
          <p:cNvPr id="15" name="Text Placeholder 2">
            <a:extLst>
              <a:ext uri="{FF2B5EF4-FFF2-40B4-BE49-F238E27FC236}">
                <a16:creationId xmlns:a16="http://schemas.microsoft.com/office/drawing/2014/main" id="{12C13A70-E5D8-D1C6-23F6-FAC5FDC24B38}"/>
              </a:ext>
            </a:extLst>
          </p:cNvPr>
          <p:cNvSpPr txBox="1">
            <a:spLocks/>
          </p:cNvSpPr>
          <p:nvPr/>
        </p:nvSpPr>
        <p:spPr>
          <a:xfrm>
            <a:off x="5384282" y="1345534"/>
            <a:ext cx="2208818" cy="617934"/>
          </a:xfrm>
          <a:prstGeom prst="rect">
            <a:avLst/>
          </a:prstGeom>
        </p:spPr>
        <p:txBody>
          <a:bodyPr>
            <a:norm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100" b="1" dirty="0">
                <a:solidFill>
                  <a:srgbClr val="D9531E"/>
                </a:solidFill>
                <a:latin typeface="Neutra Text TF Alt" panose="02000000000000000000" pitchFamily="2" charset="0"/>
                <a:cs typeface="Calibri"/>
              </a:rPr>
              <a:t>ROUND TWO </a:t>
            </a:r>
            <a:endParaRPr lang="en-US" sz="2100" b="1" dirty="0">
              <a:solidFill>
                <a:srgbClr val="D9531E"/>
              </a:solidFill>
              <a:latin typeface="Neutra Text TF Alt" panose="02000000000000000000" pitchFamily="2" charset="0"/>
            </a:endParaRPr>
          </a:p>
        </p:txBody>
      </p:sp>
      <p:sp>
        <p:nvSpPr>
          <p:cNvPr id="2" name="Slide Number Placeholder 3">
            <a:extLst>
              <a:ext uri="{FF2B5EF4-FFF2-40B4-BE49-F238E27FC236}">
                <a16:creationId xmlns:a16="http://schemas.microsoft.com/office/drawing/2014/main" id="{B9A0D4BA-7271-B747-A8E7-20B05E8A1699}"/>
              </a:ext>
            </a:extLst>
          </p:cNvPr>
          <p:cNvSpPr txBox="1">
            <a:spLocks/>
          </p:cNvSpPr>
          <p:nvPr/>
        </p:nvSpPr>
        <p:spPr>
          <a:xfrm>
            <a:off x="6938455" y="4783147"/>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10</a:t>
            </a:fld>
            <a:endParaRPr lang="en-US" dirty="0"/>
          </a:p>
        </p:txBody>
      </p:sp>
    </p:spTree>
    <p:extLst>
      <p:ext uri="{BB962C8B-B14F-4D97-AF65-F5344CB8AC3E}">
        <p14:creationId xmlns:p14="http://schemas.microsoft.com/office/powerpoint/2010/main" val="375037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94958A-6713-4089-87F6-966811D7C97B}"/>
              </a:ext>
            </a:extLst>
          </p:cNvPr>
          <p:cNvSpPr>
            <a:spLocks noGrp="1"/>
          </p:cNvSpPr>
          <p:nvPr>
            <p:ph type="title"/>
          </p:nvPr>
        </p:nvSpPr>
        <p:spPr>
          <a:xfrm>
            <a:off x="1614488" y="13692"/>
            <a:ext cx="5915025" cy="764106"/>
          </a:xfrm>
        </p:spPr>
        <p:txBody>
          <a:bodyPr/>
          <a:lstStyle/>
          <a:p>
            <a:pPr algn="ctr"/>
            <a:r>
              <a:rPr lang="en-US" dirty="0">
                <a:solidFill>
                  <a:schemeClr val="bg1"/>
                </a:solidFill>
                <a:latin typeface="Arial Black" panose="020B0A04020102020204" pitchFamily="34" charset="0"/>
              </a:rPr>
              <a:t>RESTORATIVE PRACTICES</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BA6CA662-0D81-6138-5B8E-FCC38115B46F}"/>
                  </a:ext>
                </a:extLst>
              </p14:cNvPr>
              <p14:cNvContentPartPr/>
              <p14:nvPr/>
            </p14:nvContentPartPr>
            <p14:xfrm>
              <a:off x="1644660" y="2642220"/>
              <a:ext cx="157140" cy="27000"/>
            </p14:xfrm>
          </p:contentPart>
        </mc:Choice>
        <mc:Fallback xmlns="">
          <p:pic>
            <p:nvPicPr>
              <p:cNvPr id="2" name="Ink 1">
                <a:extLst>
                  <a:ext uri="{FF2B5EF4-FFF2-40B4-BE49-F238E27FC236}">
                    <a16:creationId xmlns:a16="http://schemas.microsoft.com/office/drawing/2014/main" id="{BA6CA662-0D81-6138-5B8E-FCC38115B46F}"/>
                  </a:ext>
                </a:extLst>
              </p:cNvPr>
              <p:cNvPicPr/>
              <p:nvPr/>
            </p:nvPicPr>
            <p:blipFill>
              <a:blip r:embed="rId4"/>
              <a:stretch>
                <a:fillRect/>
              </a:stretch>
            </p:blipFill>
            <p:spPr>
              <a:xfrm>
                <a:off x="1635311" y="2632860"/>
                <a:ext cx="175839" cy="45720"/>
              </a:xfrm>
              <a:prstGeom prst="rect">
                <a:avLst/>
              </a:prstGeom>
            </p:spPr>
          </p:pic>
        </mc:Fallback>
      </mc:AlternateContent>
      <p:pic>
        <p:nvPicPr>
          <p:cNvPr id="16" name="Picture 15" descr="A diagram of support structure&#10;&#10;Description automatically generated">
            <a:extLst>
              <a:ext uri="{FF2B5EF4-FFF2-40B4-BE49-F238E27FC236}">
                <a16:creationId xmlns:a16="http://schemas.microsoft.com/office/drawing/2014/main" id="{D050BA84-3AF7-BB6A-ADEC-A66DFFF3315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05021" y="875776"/>
            <a:ext cx="3733957" cy="4185837"/>
          </a:xfrm>
          <a:prstGeom prst="rect">
            <a:avLst/>
          </a:prstGeom>
        </p:spPr>
      </p:pic>
      <p:sp>
        <p:nvSpPr>
          <p:cNvPr id="3" name="Slide Number Placeholder 3">
            <a:extLst>
              <a:ext uri="{FF2B5EF4-FFF2-40B4-BE49-F238E27FC236}">
                <a16:creationId xmlns:a16="http://schemas.microsoft.com/office/drawing/2014/main" id="{87B5EA7A-944D-DFE3-3138-D199EF222F9A}"/>
              </a:ext>
            </a:extLst>
          </p:cNvPr>
          <p:cNvSpPr>
            <a:spLocks noGrp="1"/>
          </p:cNvSpPr>
          <p:nvPr>
            <p:ph type="sldNum" sz="quarter" idx="12"/>
          </p:nvPr>
        </p:nvSpPr>
        <p:spPr>
          <a:xfrm>
            <a:off x="6938455" y="4783147"/>
            <a:ext cx="20574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6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675"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394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50D9A165-8BED-826C-BD5B-B0D4F1C0E89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6214" y="1353561"/>
            <a:ext cx="4945314" cy="3151434"/>
          </a:xfrm>
          <a:prstGeom prst="rect">
            <a:avLst/>
          </a:prstGeom>
          <a:ln>
            <a:noFill/>
          </a:ln>
          <a:effectLst>
            <a:outerShdw blurRad="292100" dist="139700" dir="2700000" algn="tl" rotWithShape="0">
              <a:srgbClr val="333333">
                <a:alpha val="65000"/>
              </a:srgbClr>
            </a:outerShdw>
          </a:effectLst>
        </p:spPr>
      </p:pic>
      <p:sp>
        <p:nvSpPr>
          <p:cNvPr id="366" name="Google Shape;366;p43"/>
          <p:cNvSpPr txBox="1">
            <a:spLocks noGrp="1"/>
          </p:cNvSpPr>
          <p:nvPr>
            <p:ph type="ctrTitle" idx="4294967295"/>
          </p:nvPr>
        </p:nvSpPr>
        <p:spPr>
          <a:xfrm>
            <a:off x="106214" y="18394"/>
            <a:ext cx="6996112" cy="66219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sz="2400" b="1" dirty="0">
                <a:solidFill>
                  <a:schemeClr val="bg1"/>
                </a:solidFill>
                <a:latin typeface="Roboto"/>
                <a:ea typeface="Roboto"/>
                <a:cs typeface="Roboto"/>
                <a:sym typeface="Roboto"/>
              </a:rPr>
              <a:t>Discipline or Non-Example?</a:t>
            </a:r>
            <a:endParaRPr sz="2400" b="1" dirty="0">
              <a:solidFill>
                <a:schemeClr val="bg1"/>
              </a:solidFill>
              <a:latin typeface="Roboto"/>
              <a:ea typeface="Roboto"/>
              <a:cs typeface="Roboto"/>
              <a:sym typeface="Roboto"/>
            </a:endParaRPr>
          </a:p>
        </p:txBody>
      </p:sp>
      <p:sp>
        <p:nvSpPr>
          <p:cNvPr id="7" name="Google Shape;365;p43">
            <a:extLst>
              <a:ext uri="{FF2B5EF4-FFF2-40B4-BE49-F238E27FC236}">
                <a16:creationId xmlns:a16="http://schemas.microsoft.com/office/drawing/2014/main" id="{5C260AEC-9D5F-43E4-91BD-F118BE08D47B}"/>
              </a:ext>
            </a:extLst>
          </p:cNvPr>
          <p:cNvSpPr txBox="1"/>
          <p:nvPr/>
        </p:nvSpPr>
        <p:spPr>
          <a:xfrm>
            <a:off x="5097805" y="1249174"/>
            <a:ext cx="3898050" cy="3360208"/>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 sz="1600" b="1" i="0" strike="noStrike" kern="1200" cap="none" spc="0" normalizeH="0" baseline="0" noProof="0" dirty="0">
                <a:ln>
                  <a:noFill/>
                </a:ln>
                <a:solidFill>
                  <a:srgbClr val="D9531E"/>
                </a:solidFill>
                <a:effectLst/>
                <a:uLnTx/>
                <a:uFillTx/>
                <a:latin typeface="Roboto" panose="02000000000000000000" pitchFamily="2" charset="0"/>
                <a:ea typeface="Roboto" panose="02000000000000000000" pitchFamily="2" charset="0"/>
                <a:cs typeface="Roboto" panose="02000000000000000000" pitchFamily="2" charset="0"/>
                <a:sym typeface="Roboto Light"/>
              </a:rPr>
              <a:t>Reflect while watching </a:t>
            </a: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 sz="1200" b="0" i="0" u="sng"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sym typeface="Roboto Light"/>
            </a:endParaRPr>
          </a:p>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Ø"/>
              <a:tabLst/>
              <a:defRPr/>
            </a:pPr>
            <a:r>
              <a:rPr kumimoji="0" lang="en-US" sz="1600" b="0" i="1" u="none" strike="noStrike" kern="1200" cap="none" spc="0" normalizeH="0" baseline="0" noProof="0" dirty="0">
                <a:ln>
                  <a:noFill/>
                </a:ln>
                <a:solidFill>
                  <a:srgbClr val="030303"/>
                </a:solidFill>
                <a:effectLst/>
                <a:uLnTx/>
                <a:uFillTx/>
                <a:latin typeface="Roboto" panose="02000000000000000000" pitchFamily="2" charset="0"/>
                <a:ea typeface="Roboto" panose="02000000000000000000" pitchFamily="2" charset="0"/>
                <a:cs typeface="Roboto" panose="02000000000000000000" pitchFamily="2" charset="0"/>
              </a:rPr>
              <a:t>Why did this student act out? </a:t>
            </a:r>
          </a:p>
          <a:p>
            <a:pPr marR="0" lvl="0" algn="l" defTabSz="914400" rtl="0" eaLnBrk="1" fontAlgn="auto" latinLnBrk="0" hangingPunct="1">
              <a:lnSpc>
                <a:spcPct val="115000"/>
              </a:lnSpc>
              <a:spcBef>
                <a:spcPts val="0"/>
              </a:spcBef>
              <a:spcAft>
                <a:spcPts val="0"/>
              </a:spcAft>
              <a:buClrTx/>
              <a:buSzTx/>
              <a:tabLst/>
              <a:defRPr/>
            </a:pPr>
            <a:endParaRPr kumimoji="0" lang="en" sz="160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endParaRPr>
          </a:p>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D</a:t>
            </a:r>
            <a:r>
              <a:rPr kumimoji="0" lang="en" sz="1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id you observe any approaches</a:t>
            </a:r>
            <a:r>
              <a:rPr kumimoji="0" lang="en" sz="1600" b="0" i="0" u="none" strike="noStrike" kern="1200" cap="none" spc="0" normalizeH="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 with the student that appeared to be helpful</a:t>
            </a:r>
            <a:r>
              <a:rPr kumimoji="0" lang="en" sz="1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a:t>
            </a:r>
          </a:p>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Ø"/>
              <a:tabLst/>
              <a:defRPr/>
            </a:pPr>
            <a:endParaRPr lang="en" sz="1600" dirty="0">
              <a:solidFill>
                <a:prstClr val="black"/>
              </a:solidFill>
              <a:latin typeface="Roboto" panose="02000000000000000000" pitchFamily="2" charset="0"/>
              <a:ea typeface="Roboto" panose="02000000000000000000" pitchFamily="2" charset="0"/>
              <a:cs typeface="Roboto" panose="02000000000000000000" pitchFamily="2" charset="0"/>
              <a:sym typeface="Roboto Light"/>
            </a:endParaRPr>
          </a:p>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Ø"/>
              <a:tabLst/>
              <a:defRPr/>
            </a:pPr>
            <a:r>
              <a:rPr lang="en-US" sz="1600" dirty="0">
                <a:solidFill>
                  <a:schemeClr val="dk1"/>
                </a:solidFill>
                <a:latin typeface="Roboto" panose="02000000000000000000" pitchFamily="2" charset="0"/>
                <a:ea typeface="Roboto" panose="02000000000000000000" pitchFamily="2" charset="0"/>
                <a:cs typeface="Roboto" panose="02000000000000000000" pitchFamily="2" charset="0"/>
                <a:sym typeface="Roboto Light"/>
              </a:rPr>
              <a:t>What could have perhaps been done differently to minimize an escalated situation?</a:t>
            </a:r>
          </a:p>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4450E67-A7A1-9E17-3238-FFBCDC45C28A}"/>
              </a:ext>
            </a:extLst>
          </p:cNvPr>
          <p:cNvSpPr txBox="1"/>
          <p:nvPr/>
        </p:nvSpPr>
        <p:spPr>
          <a:xfrm>
            <a:off x="538530" y="4609382"/>
            <a:ext cx="4080681" cy="276999"/>
          </a:xfrm>
          <a:prstGeom prst="rect">
            <a:avLst/>
          </a:prstGeom>
          <a:noFill/>
        </p:spPr>
        <p:txBody>
          <a:bodyPr wrap="square" rtlCol="0">
            <a:spAutoFit/>
          </a:bodyPr>
          <a:lstStyle/>
          <a:p>
            <a:pPr algn="ctr"/>
            <a:r>
              <a:rPr lang="en-US" sz="1200" dirty="0">
                <a:hlinkClick r:id="rId3"/>
              </a:rPr>
              <a:t>https://youtu.be/n6fS73AFnnk?si=j1gm9oteTPNeALnC</a:t>
            </a:r>
            <a:endParaRPr lang="en-US" sz="1200" dirty="0"/>
          </a:p>
        </p:txBody>
      </p:sp>
      <p:sp>
        <p:nvSpPr>
          <p:cNvPr id="3" name="Slide Number Placeholder 3">
            <a:extLst>
              <a:ext uri="{FF2B5EF4-FFF2-40B4-BE49-F238E27FC236}">
                <a16:creationId xmlns:a16="http://schemas.microsoft.com/office/drawing/2014/main" id="{839B0404-0441-62BB-52AF-427DDD352FEE}"/>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12</a:t>
            </a:fld>
            <a:endParaRPr lang="en-US" dirty="0"/>
          </a:p>
        </p:txBody>
      </p:sp>
    </p:spTree>
    <p:extLst>
      <p:ext uri="{BB962C8B-B14F-4D97-AF65-F5344CB8AC3E}">
        <p14:creationId xmlns:p14="http://schemas.microsoft.com/office/powerpoint/2010/main" val="4119077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A284CC1-4BCF-1F3D-C1A7-C1BE11A9E8E0}"/>
              </a:ext>
            </a:extLst>
          </p:cNvPr>
          <p:cNvSpPr>
            <a:spLocks noGrp="1"/>
          </p:cNvSpPr>
          <p:nvPr>
            <p:ph type="sldNum" sz="quarter" idx="12"/>
          </p:nvPr>
        </p:nvSpPr>
        <p:spPr/>
        <p:txBody>
          <a:bodyPr/>
          <a:lstStyle/>
          <a:p>
            <a:pPr defTabSz="685800"/>
            <a:fld id="{0997F69B-C601-4671-83DA-CD711E663B8B}" type="slidenum">
              <a:rPr lang="en-US">
                <a:latin typeface="Calibri"/>
              </a:rPr>
              <a:pPr defTabSz="685800"/>
              <a:t>13</a:t>
            </a:fld>
            <a:endParaRPr lang="en-US">
              <a:latin typeface="Calibri"/>
            </a:endParaRPr>
          </a:p>
        </p:txBody>
      </p:sp>
      <p:sp>
        <p:nvSpPr>
          <p:cNvPr id="3" name="Content Placeholder 2">
            <a:extLst>
              <a:ext uri="{FF2B5EF4-FFF2-40B4-BE49-F238E27FC236}">
                <a16:creationId xmlns:a16="http://schemas.microsoft.com/office/drawing/2014/main" id="{8ECFBCC5-7A26-3E32-65CE-1BC5A3D4CEC2}"/>
              </a:ext>
            </a:extLst>
          </p:cNvPr>
          <p:cNvSpPr>
            <a:spLocks noGrp="1"/>
          </p:cNvSpPr>
          <p:nvPr>
            <p:ph idx="1"/>
          </p:nvPr>
        </p:nvSpPr>
        <p:spPr>
          <a:xfrm>
            <a:off x="1385888" y="675674"/>
            <a:ext cx="5915025" cy="3880772"/>
          </a:xfrm>
        </p:spPr>
        <p:txBody>
          <a:bodyPr>
            <a:noAutofit/>
          </a:bodyPr>
          <a:lstStyle/>
          <a:p>
            <a:pPr marL="0" indent="0">
              <a:buNone/>
            </a:pPr>
            <a:r>
              <a:rPr lang="en-US" b="1" dirty="0"/>
              <a:t>Emotion </a:t>
            </a:r>
            <a:r>
              <a:rPr lang="en-US" b="1" dirty="0">
                <a:solidFill>
                  <a:srgbClr val="D9531E"/>
                </a:solidFill>
              </a:rPr>
              <a:t>judges</a:t>
            </a:r>
            <a:r>
              <a:rPr lang="en-US" b="1" dirty="0"/>
              <a:t> </a:t>
            </a:r>
            <a:r>
              <a:rPr lang="en-US" dirty="0"/>
              <a:t>are critical, reactionary, inflexible, and make assumptions.</a:t>
            </a:r>
            <a:br>
              <a:rPr lang="en-US" dirty="0"/>
            </a:br>
            <a:endParaRPr lang="en-US" sz="600" dirty="0"/>
          </a:p>
          <a:p>
            <a:pPr marL="0" indent="0">
              <a:buNone/>
            </a:pPr>
            <a:r>
              <a:rPr lang="en-US" b="1" dirty="0"/>
              <a:t>Emotion </a:t>
            </a:r>
            <a:r>
              <a:rPr lang="en-US" b="1" dirty="0">
                <a:solidFill>
                  <a:srgbClr val="D9531E"/>
                </a:solidFill>
              </a:rPr>
              <a:t>scientists</a:t>
            </a:r>
            <a:r>
              <a:rPr lang="en-US" b="1" dirty="0"/>
              <a:t> </a:t>
            </a:r>
            <a:r>
              <a:rPr lang="en-US" dirty="0"/>
              <a:t>are empathic, inquisitive, active listeners, reflective, and focus on the facts.</a:t>
            </a:r>
          </a:p>
          <a:p>
            <a:pPr marL="0" indent="0">
              <a:buNone/>
            </a:pPr>
            <a:endParaRPr lang="en-US" sz="300" dirty="0"/>
          </a:p>
          <a:p>
            <a:pPr marL="0" indent="0">
              <a:buNone/>
            </a:pPr>
            <a:r>
              <a:rPr lang="en-US" sz="1800" i="1" dirty="0">
                <a:solidFill>
                  <a:srgbClr val="D9531E"/>
                </a:solidFill>
              </a:rPr>
              <a:t>How does this play into:</a:t>
            </a:r>
          </a:p>
          <a:p>
            <a:r>
              <a:rPr lang="en-US" sz="1350" b="1" dirty="0"/>
              <a:t>Recognizing?</a:t>
            </a:r>
            <a:r>
              <a:rPr lang="en-US" sz="1350" dirty="0"/>
              <a:t> (The emotion judge makes quicks assumptions and may misdiagnose emotion by observing behavior)</a:t>
            </a:r>
          </a:p>
          <a:p>
            <a:r>
              <a:rPr lang="en-US" sz="1350" b="1" dirty="0"/>
              <a:t>Understanding?</a:t>
            </a:r>
            <a:r>
              <a:rPr lang="en-US" sz="1350" dirty="0"/>
              <a:t> (The emotion scientist asks good questions)</a:t>
            </a:r>
          </a:p>
          <a:p>
            <a:r>
              <a:rPr lang="en-US" sz="1350" b="1" dirty="0"/>
              <a:t>Labeling?</a:t>
            </a:r>
            <a:r>
              <a:rPr lang="en-US" sz="1350" dirty="0"/>
              <a:t> (The emotion judge just labels what others are feeling or even attributes emotions to people’s personalities)</a:t>
            </a:r>
          </a:p>
          <a:p>
            <a:r>
              <a:rPr lang="en-US" sz="1350" b="1" dirty="0"/>
              <a:t>Expressing?</a:t>
            </a:r>
            <a:r>
              <a:rPr lang="en-US" sz="1350" dirty="0"/>
              <a:t> (The emotion judge makes assumptions</a:t>
            </a:r>
            <a:br>
              <a:rPr lang="en-US" sz="1350" dirty="0"/>
            </a:br>
            <a:r>
              <a:rPr lang="en-US" sz="1350" dirty="0"/>
              <a:t>about why people are expressing emotions the way </a:t>
            </a:r>
            <a:br>
              <a:rPr lang="en-US" sz="1350" dirty="0"/>
            </a:br>
            <a:r>
              <a:rPr lang="en-US" sz="1350" dirty="0"/>
              <a:t>they do, e.g., “She’s not sharing because she’s </a:t>
            </a:r>
            <a:br>
              <a:rPr lang="en-US" sz="1350" dirty="0"/>
            </a:br>
            <a:r>
              <a:rPr lang="en-US" sz="1350" dirty="0"/>
              <a:t>jealous”)</a:t>
            </a:r>
          </a:p>
          <a:p>
            <a:r>
              <a:rPr lang="en-US" sz="1350" b="1" dirty="0"/>
              <a:t>Regulating?</a:t>
            </a:r>
            <a:r>
              <a:rPr lang="en-US" sz="1350" dirty="0"/>
              <a:t> (The emotion scientist explores new </a:t>
            </a:r>
            <a:br>
              <a:rPr lang="en-US" sz="1350" dirty="0"/>
            </a:br>
            <a:r>
              <a:rPr lang="en-US" sz="1350" dirty="0"/>
              <a:t>regulation strategies through trial and error)</a:t>
            </a:r>
          </a:p>
        </p:txBody>
      </p:sp>
      <p:pic>
        <p:nvPicPr>
          <p:cNvPr id="4" name="Picture 3" descr="A picture containing electronics, clipart&#10;&#10;Description automatically generated">
            <a:extLst>
              <a:ext uri="{FF2B5EF4-FFF2-40B4-BE49-F238E27FC236}">
                <a16:creationId xmlns:a16="http://schemas.microsoft.com/office/drawing/2014/main" id="{6C896C14-1C4C-8593-DBCF-8FECE82AC43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02180" y="4152642"/>
            <a:ext cx="1978215" cy="821065"/>
          </a:xfrm>
          <a:prstGeom prst="rect">
            <a:avLst/>
          </a:prstGeom>
        </p:spPr>
      </p:pic>
      <p:pic>
        <p:nvPicPr>
          <p:cNvPr id="6" name="Picture 5" descr="Logo&#10;&#10;Description automatically generated">
            <a:extLst>
              <a:ext uri="{FF2B5EF4-FFF2-40B4-BE49-F238E27FC236}">
                <a16:creationId xmlns:a16="http://schemas.microsoft.com/office/drawing/2014/main" id="{EE2936E2-E110-7ADE-8EFD-21265C54C3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75162" y="4659827"/>
            <a:ext cx="461891" cy="422675"/>
          </a:xfrm>
          <a:prstGeom prst="rect">
            <a:avLst/>
          </a:prstGeom>
          <a:solidFill>
            <a:schemeClr val="bg1"/>
          </a:solidFill>
          <a:effectLst>
            <a:softEdge rad="22225"/>
          </a:effectLst>
        </p:spPr>
      </p:pic>
      <p:sp>
        <p:nvSpPr>
          <p:cNvPr id="9" name="Title 1">
            <a:extLst>
              <a:ext uri="{FF2B5EF4-FFF2-40B4-BE49-F238E27FC236}">
                <a16:creationId xmlns:a16="http://schemas.microsoft.com/office/drawing/2014/main" id="{A0CE7314-4AB6-76C3-A45B-8993E410B957}"/>
              </a:ext>
            </a:extLst>
          </p:cNvPr>
          <p:cNvSpPr>
            <a:spLocks noGrp="1"/>
          </p:cNvSpPr>
          <p:nvPr>
            <p:ph type="title"/>
          </p:nvPr>
        </p:nvSpPr>
        <p:spPr>
          <a:xfrm>
            <a:off x="1143000" y="69900"/>
            <a:ext cx="6373635" cy="532575"/>
          </a:xfrm>
        </p:spPr>
        <p:txBody>
          <a:bodyPr/>
          <a:lstStyle/>
          <a:p>
            <a:pPr algn="ctr"/>
            <a:r>
              <a:rPr lang="en-US" sz="3150" dirty="0">
                <a:latin typeface="Neutra Text TF Alt" panose="02000000000000000000" pitchFamily="2" charset="0"/>
              </a:rPr>
              <a:t>Emotion </a:t>
            </a:r>
            <a:r>
              <a:rPr lang="en-US" sz="3150" dirty="0">
                <a:solidFill>
                  <a:srgbClr val="D9531E"/>
                </a:solidFill>
                <a:latin typeface="Neutra Text TF Alt" panose="02000000000000000000" pitchFamily="2" charset="0"/>
              </a:rPr>
              <a:t>Scientists</a:t>
            </a:r>
            <a:r>
              <a:rPr lang="en-US" sz="3150" dirty="0">
                <a:latin typeface="Neutra Text TF Alt" panose="02000000000000000000" pitchFamily="2" charset="0"/>
              </a:rPr>
              <a:t> vs Emotion </a:t>
            </a:r>
            <a:r>
              <a:rPr lang="en-US" sz="3150" dirty="0">
                <a:solidFill>
                  <a:srgbClr val="D9531E"/>
                </a:solidFill>
                <a:latin typeface="Neutra Text TF Alt" panose="02000000000000000000" pitchFamily="2" charset="0"/>
              </a:rPr>
              <a:t>Judges</a:t>
            </a:r>
          </a:p>
        </p:txBody>
      </p:sp>
    </p:spTree>
    <p:extLst>
      <p:ext uri="{BB962C8B-B14F-4D97-AF65-F5344CB8AC3E}">
        <p14:creationId xmlns:p14="http://schemas.microsoft.com/office/powerpoint/2010/main" val="112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2" descr="Do You Have High Emotional Intelligence?">
            <a:extLst>
              <a:ext uri="{FF2B5EF4-FFF2-40B4-BE49-F238E27FC236}">
                <a16:creationId xmlns:a16="http://schemas.microsoft.com/office/drawing/2014/main" id="{08CB46C2-3980-1195-CB82-6C407595656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40416" y="1968767"/>
            <a:ext cx="3078956" cy="188237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763159BF-D5DE-4B65-B424-FF9640931AC7}"/>
              </a:ext>
            </a:extLst>
          </p:cNvPr>
          <p:cNvSpPr txBox="1">
            <a:spLocks/>
          </p:cNvSpPr>
          <p:nvPr/>
        </p:nvSpPr>
        <p:spPr>
          <a:xfrm>
            <a:off x="1143000" y="1"/>
            <a:ext cx="6858000" cy="77261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2700" cap="all" dirty="0">
                <a:solidFill>
                  <a:prstClr val="white"/>
                </a:solidFill>
                <a:latin typeface="Arial Black" panose="020B0A04020102020204" pitchFamily="34" charset="0"/>
              </a:rPr>
              <a:t>WHAT do emotions IMPACT?</a:t>
            </a:r>
            <a:endParaRPr lang="en-US" sz="2700" dirty="0">
              <a:solidFill>
                <a:prstClr val="white"/>
              </a:solidFill>
              <a:latin typeface="Arial Black" panose="020B0A04020102020204" pitchFamily="34" charset="0"/>
            </a:endParaRPr>
          </a:p>
        </p:txBody>
      </p:sp>
      <p:sp>
        <p:nvSpPr>
          <p:cNvPr id="2" name="TextBox 1">
            <a:extLst>
              <a:ext uri="{FF2B5EF4-FFF2-40B4-BE49-F238E27FC236}">
                <a16:creationId xmlns:a16="http://schemas.microsoft.com/office/drawing/2014/main" id="{A54AE74D-09E5-3B89-7B29-A7F423BCA8E5}"/>
              </a:ext>
            </a:extLst>
          </p:cNvPr>
          <p:cNvSpPr txBox="1"/>
          <p:nvPr/>
        </p:nvSpPr>
        <p:spPr>
          <a:xfrm rot="618388">
            <a:off x="3440850" y="3730192"/>
            <a:ext cx="2134673" cy="830997"/>
          </a:xfrm>
          <a:prstGeom prst="rect">
            <a:avLst/>
          </a:prstGeom>
          <a:noFill/>
        </p:spPr>
        <p:txBody>
          <a:bodyPr wrap="square" rtlCol="0">
            <a:spAutoFit/>
          </a:bodyPr>
          <a:lstStyle/>
          <a:p>
            <a:pPr algn="ctr" defTabSz="342900">
              <a:defRPr/>
            </a:pPr>
            <a:r>
              <a:rPr lang="en-US" sz="2400" b="1" dirty="0">
                <a:solidFill>
                  <a:srgbClr val="4170C3"/>
                </a:solidFill>
                <a:latin typeface="Calibri" panose="020F0502020204030204"/>
              </a:rPr>
              <a:t>Physical &amp; Mental Health</a:t>
            </a:r>
          </a:p>
        </p:txBody>
      </p:sp>
      <p:sp>
        <p:nvSpPr>
          <p:cNvPr id="3" name="TextBox 2">
            <a:extLst>
              <a:ext uri="{FF2B5EF4-FFF2-40B4-BE49-F238E27FC236}">
                <a16:creationId xmlns:a16="http://schemas.microsoft.com/office/drawing/2014/main" id="{A5D12AB5-FC68-628C-2DE5-E83F970F8B3F}"/>
              </a:ext>
            </a:extLst>
          </p:cNvPr>
          <p:cNvSpPr txBox="1"/>
          <p:nvPr/>
        </p:nvSpPr>
        <p:spPr>
          <a:xfrm rot="20713598">
            <a:off x="1267840" y="1227084"/>
            <a:ext cx="2614691" cy="461665"/>
          </a:xfrm>
          <a:prstGeom prst="rect">
            <a:avLst/>
          </a:prstGeom>
          <a:noFill/>
        </p:spPr>
        <p:txBody>
          <a:bodyPr wrap="square" rtlCol="0">
            <a:spAutoFit/>
          </a:bodyPr>
          <a:lstStyle/>
          <a:p>
            <a:pPr algn="ctr" defTabSz="342900">
              <a:defRPr/>
            </a:pPr>
            <a:r>
              <a:rPr lang="en-US" sz="2400" b="1" dirty="0">
                <a:solidFill>
                  <a:srgbClr val="D9531E"/>
                </a:solidFill>
                <a:latin typeface="Calibri" panose="020F0502020204030204"/>
              </a:rPr>
              <a:t>Social Interactions</a:t>
            </a:r>
          </a:p>
        </p:txBody>
      </p:sp>
      <p:sp>
        <p:nvSpPr>
          <p:cNvPr id="5" name="TextBox 4">
            <a:extLst>
              <a:ext uri="{FF2B5EF4-FFF2-40B4-BE49-F238E27FC236}">
                <a16:creationId xmlns:a16="http://schemas.microsoft.com/office/drawing/2014/main" id="{75DA1D2F-AAEE-DC86-5ED9-40401485322A}"/>
              </a:ext>
            </a:extLst>
          </p:cNvPr>
          <p:cNvSpPr txBox="1"/>
          <p:nvPr/>
        </p:nvSpPr>
        <p:spPr>
          <a:xfrm>
            <a:off x="1249191" y="2213449"/>
            <a:ext cx="1396781" cy="461665"/>
          </a:xfrm>
          <a:prstGeom prst="rect">
            <a:avLst/>
          </a:prstGeom>
          <a:noFill/>
        </p:spPr>
        <p:txBody>
          <a:bodyPr wrap="square" rtlCol="0">
            <a:spAutoFit/>
          </a:bodyPr>
          <a:lstStyle/>
          <a:p>
            <a:pPr algn="ctr" defTabSz="342900">
              <a:defRPr/>
            </a:pPr>
            <a:r>
              <a:rPr lang="en-US" sz="2400" b="1" dirty="0">
                <a:solidFill>
                  <a:srgbClr val="4170C3"/>
                </a:solidFill>
                <a:latin typeface="Calibri" panose="020F0502020204030204"/>
              </a:rPr>
              <a:t>Attention</a:t>
            </a:r>
          </a:p>
        </p:txBody>
      </p:sp>
      <p:sp>
        <p:nvSpPr>
          <p:cNvPr id="7" name="TextBox 6">
            <a:extLst>
              <a:ext uri="{FF2B5EF4-FFF2-40B4-BE49-F238E27FC236}">
                <a16:creationId xmlns:a16="http://schemas.microsoft.com/office/drawing/2014/main" id="{7FF9206A-C308-6028-E221-6E6F8BB216A2}"/>
              </a:ext>
            </a:extLst>
          </p:cNvPr>
          <p:cNvSpPr txBox="1"/>
          <p:nvPr/>
        </p:nvSpPr>
        <p:spPr>
          <a:xfrm rot="20489920">
            <a:off x="1245263" y="3840049"/>
            <a:ext cx="2331923" cy="461665"/>
          </a:xfrm>
          <a:prstGeom prst="rect">
            <a:avLst/>
          </a:prstGeom>
          <a:noFill/>
        </p:spPr>
        <p:txBody>
          <a:bodyPr wrap="square" rtlCol="0">
            <a:spAutoFit/>
          </a:bodyPr>
          <a:lstStyle/>
          <a:p>
            <a:pPr algn="ctr" defTabSz="342900">
              <a:defRPr/>
            </a:pPr>
            <a:r>
              <a:rPr lang="en-US" sz="2400" b="1" dirty="0">
                <a:solidFill>
                  <a:srgbClr val="01447B"/>
                </a:solidFill>
                <a:latin typeface="Calibri" panose="020F0502020204030204"/>
              </a:rPr>
              <a:t>Critical Thinking</a:t>
            </a:r>
          </a:p>
        </p:txBody>
      </p:sp>
      <p:sp>
        <p:nvSpPr>
          <p:cNvPr id="8" name="TextBox 7">
            <a:extLst>
              <a:ext uri="{FF2B5EF4-FFF2-40B4-BE49-F238E27FC236}">
                <a16:creationId xmlns:a16="http://schemas.microsoft.com/office/drawing/2014/main" id="{224F34C2-4B1B-6ADB-4780-50524A258E4C}"/>
              </a:ext>
            </a:extLst>
          </p:cNvPr>
          <p:cNvSpPr txBox="1"/>
          <p:nvPr/>
        </p:nvSpPr>
        <p:spPr>
          <a:xfrm>
            <a:off x="4379893" y="1425069"/>
            <a:ext cx="1429463" cy="461665"/>
          </a:xfrm>
          <a:prstGeom prst="rect">
            <a:avLst/>
          </a:prstGeom>
          <a:noFill/>
        </p:spPr>
        <p:txBody>
          <a:bodyPr wrap="square" rtlCol="0">
            <a:spAutoFit/>
          </a:bodyPr>
          <a:lstStyle/>
          <a:p>
            <a:pPr algn="ctr" defTabSz="342900">
              <a:defRPr/>
            </a:pPr>
            <a:r>
              <a:rPr lang="en-US" sz="2400" b="1" dirty="0">
                <a:solidFill>
                  <a:srgbClr val="4170C3"/>
                </a:solidFill>
                <a:latin typeface="Calibri" panose="020F0502020204030204"/>
              </a:rPr>
              <a:t>Creativity</a:t>
            </a:r>
          </a:p>
        </p:txBody>
      </p:sp>
      <p:sp>
        <p:nvSpPr>
          <p:cNvPr id="9" name="TextBox 8">
            <a:extLst>
              <a:ext uri="{FF2B5EF4-FFF2-40B4-BE49-F238E27FC236}">
                <a16:creationId xmlns:a16="http://schemas.microsoft.com/office/drawing/2014/main" id="{842DAB8C-ED0A-A47F-4461-0733587DF623}"/>
              </a:ext>
            </a:extLst>
          </p:cNvPr>
          <p:cNvSpPr txBox="1"/>
          <p:nvPr/>
        </p:nvSpPr>
        <p:spPr>
          <a:xfrm rot="20683960">
            <a:off x="1055264" y="3066543"/>
            <a:ext cx="1924697" cy="461665"/>
          </a:xfrm>
          <a:prstGeom prst="rect">
            <a:avLst/>
          </a:prstGeom>
          <a:noFill/>
        </p:spPr>
        <p:txBody>
          <a:bodyPr wrap="square" rtlCol="0">
            <a:spAutoFit/>
          </a:bodyPr>
          <a:lstStyle/>
          <a:p>
            <a:pPr algn="ctr" defTabSz="342900">
              <a:defRPr/>
            </a:pPr>
            <a:r>
              <a:rPr lang="en-US" sz="2400" b="1" dirty="0">
                <a:solidFill>
                  <a:srgbClr val="D9531E"/>
                </a:solidFill>
                <a:latin typeface="Calibri" panose="020F0502020204030204"/>
              </a:rPr>
              <a:t>Engagement</a:t>
            </a:r>
          </a:p>
        </p:txBody>
      </p:sp>
      <p:sp>
        <p:nvSpPr>
          <p:cNvPr id="10" name="TextBox 9">
            <a:extLst>
              <a:ext uri="{FF2B5EF4-FFF2-40B4-BE49-F238E27FC236}">
                <a16:creationId xmlns:a16="http://schemas.microsoft.com/office/drawing/2014/main" id="{3BFB7FAA-2B72-DF38-CAD8-BD4149B2D3AB}"/>
              </a:ext>
            </a:extLst>
          </p:cNvPr>
          <p:cNvSpPr txBox="1"/>
          <p:nvPr/>
        </p:nvSpPr>
        <p:spPr>
          <a:xfrm>
            <a:off x="2480312" y="4553409"/>
            <a:ext cx="1193158" cy="461665"/>
          </a:xfrm>
          <a:prstGeom prst="rect">
            <a:avLst/>
          </a:prstGeom>
          <a:noFill/>
        </p:spPr>
        <p:txBody>
          <a:bodyPr wrap="square" rtlCol="0">
            <a:spAutoFit/>
          </a:bodyPr>
          <a:lstStyle/>
          <a:p>
            <a:pPr algn="ctr" defTabSz="342900">
              <a:defRPr/>
            </a:pPr>
            <a:r>
              <a:rPr lang="en-US" sz="2400" b="1" dirty="0">
                <a:solidFill>
                  <a:srgbClr val="D9531E"/>
                </a:solidFill>
                <a:latin typeface="Calibri" panose="020F0502020204030204"/>
              </a:rPr>
              <a:t>Interest</a:t>
            </a:r>
          </a:p>
        </p:txBody>
      </p:sp>
      <p:sp>
        <p:nvSpPr>
          <p:cNvPr id="11" name="TextBox 10">
            <a:extLst>
              <a:ext uri="{FF2B5EF4-FFF2-40B4-BE49-F238E27FC236}">
                <a16:creationId xmlns:a16="http://schemas.microsoft.com/office/drawing/2014/main" id="{73F94551-6837-0AA0-5E64-0B0371859263}"/>
              </a:ext>
            </a:extLst>
          </p:cNvPr>
          <p:cNvSpPr txBox="1"/>
          <p:nvPr/>
        </p:nvSpPr>
        <p:spPr>
          <a:xfrm rot="677252">
            <a:off x="5565235" y="3765089"/>
            <a:ext cx="2294443" cy="461665"/>
          </a:xfrm>
          <a:prstGeom prst="rect">
            <a:avLst/>
          </a:prstGeom>
          <a:noFill/>
        </p:spPr>
        <p:txBody>
          <a:bodyPr wrap="square" rtlCol="0">
            <a:spAutoFit/>
          </a:bodyPr>
          <a:lstStyle/>
          <a:p>
            <a:pPr algn="ctr" defTabSz="342900">
              <a:defRPr/>
            </a:pPr>
            <a:r>
              <a:rPr lang="en-US" sz="2400" b="1" dirty="0">
                <a:solidFill>
                  <a:srgbClr val="D9531E"/>
                </a:solidFill>
                <a:latin typeface="Calibri" panose="020F0502020204030204"/>
              </a:rPr>
              <a:t>Decision Making</a:t>
            </a:r>
          </a:p>
        </p:txBody>
      </p:sp>
      <p:sp>
        <p:nvSpPr>
          <p:cNvPr id="12" name="TextBox 11">
            <a:extLst>
              <a:ext uri="{FF2B5EF4-FFF2-40B4-BE49-F238E27FC236}">
                <a16:creationId xmlns:a16="http://schemas.microsoft.com/office/drawing/2014/main" id="{E1F05709-2650-EE19-4EA7-903F05166BDA}"/>
              </a:ext>
            </a:extLst>
          </p:cNvPr>
          <p:cNvSpPr txBox="1"/>
          <p:nvPr/>
        </p:nvSpPr>
        <p:spPr>
          <a:xfrm rot="642501">
            <a:off x="5681618" y="2048111"/>
            <a:ext cx="1605929" cy="461665"/>
          </a:xfrm>
          <a:prstGeom prst="rect">
            <a:avLst/>
          </a:prstGeom>
          <a:noFill/>
        </p:spPr>
        <p:txBody>
          <a:bodyPr wrap="square" rtlCol="0">
            <a:spAutoFit/>
          </a:bodyPr>
          <a:lstStyle/>
          <a:p>
            <a:pPr algn="ctr" defTabSz="342900">
              <a:defRPr/>
            </a:pPr>
            <a:r>
              <a:rPr lang="en-US" sz="2400" b="1" dirty="0">
                <a:solidFill>
                  <a:srgbClr val="01447B"/>
                </a:solidFill>
                <a:latin typeface="Calibri" panose="020F0502020204030204"/>
              </a:rPr>
              <a:t>Motivation</a:t>
            </a:r>
          </a:p>
        </p:txBody>
      </p:sp>
      <p:sp>
        <p:nvSpPr>
          <p:cNvPr id="13" name="TextBox 12">
            <a:extLst>
              <a:ext uri="{FF2B5EF4-FFF2-40B4-BE49-F238E27FC236}">
                <a16:creationId xmlns:a16="http://schemas.microsoft.com/office/drawing/2014/main" id="{3D064917-5382-1F7F-8EB5-F5945F85059A}"/>
              </a:ext>
            </a:extLst>
          </p:cNvPr>
          <p:cNvSpPr txBox="1"/>
          <p:nvPr/>
        </p:nvSpPr>
        <p:spPr>
          <a:xfrm rot="921994">
            <a:off x="5243669" y="1005256"/>
            <a:ext cx="2625562" cy="830997"/>
          </a:xfrm>
          <a:prstGeom prst="rect">
            <a:avLst/>
          </a:prstGeom>
          <a:noFill/>
        </p:spPr>
        <p:txBody>
          <a:bodyPr wrap="square" rtlCol="0">
            <a:spAutoFit/>
          </a:bodyPr>
          <a:lstStyle/>
          <a:p>
            <a:pPr algn="ctr" defTabSz="342900">
              <a:defRPr/>
            </a:pPr>
            <a:r>
              <a:rPr lang="en-US" sz="2400" b="1" dirty="0">
                <a:solidFill>
                  <a:srgbClr val="D9531E"/>
                </a:solidFill>
                <a:latin typeface="Calibri" panose="020F0502020204030204"/>
              </a:rPr>
              <a:t>Memory Formation</a:t>
            </a:r>
          </a:p>
        </p:txBody>
      </p:sp>
      <p:sp>
        <p:nvSpPr>
          <p:cNvPr id="14" name="TextBox 13">
            <a:extLst>
              <a:ext uri="{FF2B5EF4-FFF2-40B4-BE49-F238E27FC236}">
                <a16:creationId xmlns:a16="http://schemas.microsoft.com/office/drawing/2014/main" id="{757D7CDE-4DA7-2D57-3BB6-3EA5861E92ED}"/>
              </a:ext>
            </a:extLst>
          </p:cNvPr>
          <p:cNvSpPr txBox="1"/>
          <p:nvPr/>
        </p:nvSpPr>
        <p:spPr>
          <a:xfrm>
            <a:off x="5572156" y="4599657"/>
            <a:ext cx="1035995" cy="461665"/>
          </a:xfrm>
          <a:prstGeom prst="rect">
            <a:avLst/>
          </a:prstGeom>
          <a:noFill/>
        </p:spPr>
        <p:txBody>
          <a:bodyPr wrap="square" rtlCol="0">
            <a:spAutoFit/>
          </a:bodyPr>
          <a:lstStyle/>
          <a:p>
            <a:pPr algn="ctr" defTabSz="342900">
              <a:defRPr/>
            </a:pPr>
            <a:r>
              <a:rPr lang="en-US" sz="2400" b="1" dirty="0">
                <a:solidFill>
                  <a:srgbClr val="01447B"/>
                </a:solidFill>
                <a:latin typeface="Calibri" panose="020F0502020204030204"/>
              </a:rPr>
              <a:t>Focus</a:t>
            </a:r>
          </a:p>
        </p:txBody>
      </p:sp>
      <p:sp>
        <p:nvSpPr>
          <p:cNvPr id="15" name="TextBox 14">
            <a:extLst>
              <a:ext uri="{FF2B5EF4-FFF2-40B4-BE49-F238E27FC236}">
                <a16:creationId xmlns:a16="http://schemas.microsoft.com/office/drawing/2014/main" id="{E52C1138-AA2D-4365-E437-ED4CB0D52A47}"/>
              </a:ext>
            </a:extLst>
          </p:cNvPr>
          <p:cNvSpPr txBox="1"/>
          <p:nvPr/>
        </p:nvSpPr>
        <p:spPr>
          <a:xfrm>
            <a:off x="6012079" y="3097975"/>
            <a:ext cx="1924697" cy="461665"/>
          </a:xfrm>
          <a:prstGeom prst="rect">
            <a:avLst/>
          </a:prstGeom>
          <a:noFill/>
        </p:spPr>
        <p:txBody>
          <a:bodyPr wrap="square" rtlCol="0">
            <a:spAutoFit/>
          </a:bodyPr>
          <a:lstStyle/>
          <a:p>
            <a:pPr algn="ctr" defTabSz="342900">
              <a:defRPr/>
            </a:pPr>
            <a:r>
              <a:rPr lang="en-US" sz="2400" b="1" dirty="0">
                <a:solidFill>
                  <a:srgbClr val="4170C3"/>
                </a:solidFill>
                <a:latin typeface="Calibri" panose="020F0502020204030204"/>
              </a:rPr>
              <a:t>Relationships</a:t>
            </a:r>
          </a:p>
        </p:txBody>
      </p:sp>
      <p:sp>
        <p:nvSpPr>
          <p:cNvPr id="16" name="TextBox 15">
            <a:extLst>
              <a:ext uri="{FF2B5EF4-FFF2-40B4-BE49-F238E27FC236}">
                <a16:creationId xmlns:a16="http://schemas.microsoft.com/office/drawing/2014/main" id="{5474DC08-7F70-4450-D007-D176F1828231}"/>
              </a:ext>
            </a:extLst>
          </p:cNvPr>
          <p:cNvSpPr txBox="1"/>
          <p:nvPr/>
        </p:nvSpPr>
        <p:spPr>
          <a:xfrm rot="20811725">
            <a:off x="2356103" y="1724715"/>
            <a:ext cx="1830696" cy="461665"/>
          </a:xfrm>
          <a:prstGeom prst="rect">
            <a:avLst/>
          </a:prstGeom>
          <a:noFill/>
        </p:spPr>
        <p:txBody>
          <a:bodyPr wrap="square" rtlCol="0">
            <a:spAutoFit/>
          </a:bodyPr>
          <a:lstStyle/>
          <a:p>
            <a:pPr algn="ctr" defTabSz="342900">
              <a:defRPr/>
            </a:pPr>
            <a:r>
              <a:rPr lang="en-US" sz="2400" b="1" dirty="0">
                <a:solidFill>
                  <a:srgbClr val="01447B"/>
                </a:solidFill>
                <a:latin typeface="Calibri" panose="020F0502020204030204"/>
              </a:rPr>
              <a:t>Performance</a:t>
            </a:r>
          </a:p>
        </p:txBody>
      </p:sp>
      <p:sp>
        <p:nvSpPr>
          <p:cNvPr id="17" name="Slide Number Placeholder 3">
            <a:extLst>
              <a:ext uri="{FF2B5EF4-FFF2-40B4-BE49-F238E27FC236}">
                <a16:creationId xmlns:a16="http://schemas.microsoft.com/office/drawing/2014/main" id="{992EAABE-AF7C-BC69-D000-53330DF70F0F}"/>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14</a:t>
            </a:fld>
            <a:endParaRPr lang="en-US" dirty="0"/>
          </a:p>
        </p:txBody>
      </p:sp>
    </p:spTree>
    <p:extLst>
      <p:ext uri="{BB962C8B-B14F-4D97-AF65-F5344CB8AC3E}">
        <p14:creationId xmlns:p14="http://schemas.microsoft.com/office/powerpoint/2010/main" val="83443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8" grpId="0"/>
      <p:bldP spid="9" grpId="0"/>
      <p:bldP spid="10" grpId="0"/>
      <p:bldP spid="11" grpId="0"/>
      <p:bldP spid="12"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C41E6-784A-4BA1-8BCB-083419EC1274}"/>
              </a:ext>
            </a:extLst>
          </p:cNvPr>
          <p:cNvSpPr>
            <a:spLocks noGrp="1"/>
          </p:cNvSpPr>
          <p:nvPr>
            <p:ph idx="1"/>
          </p:nvPr>
        </p:nvSpPr>
        <p:spPr>
          <a:xfrm>
            <a:off x="1656079" y="1007940"/>
            <a:ext cx="5349608" cy="3606193"/>
          </a:xfrm>
        </p:spPr>
        <p:txBody>
          <a:bodyPr>
            <a:noAutofit/>
          </a:bodyPr>
          <a:lstStyle/>
          <a:p>
            <a:pPr marL="0" indent="0">
              <a:buNone/>
            </a:pPr>
            <a:r>
              <a:rPr lang="en-US" sz="1800" b="1" dirty="0">
                <a:solidFill>
                  <a:srgbClr val="D9531E"/>
                </a:solidFill>
              </a:rPr>
              <a:t>Educators</a:t>
            </a:r>
            <a:r>
              <a:rPr lang="en-US" sz="1650" dirty="0"/>
              <a:t> and </a:t>
            </a:r>
            <a:r>
              <a:rPr lang="en-US" sz="1800" b="1" dirty="0">
                <a:solidFill>
                  <a:srgbClr val="D9531E"/>
                </a:solidFill>
              </a:rPr>
              <a:t>leaders</a:t>
            </a:r>
            <a:r>
              <a:rPr lang="en-US" sz="1650" dirty="0"/>
              <a:t> with higher emotional intelligence:</a:t>
            </a:r>
          </a:p>
          <a:p>
            <a:r>
              <a:rPr lang="en-US" sz="1650" dirty="0"/>
              <a:t>Demonstrate more empathy and greater sensitivity to others’ needs</a:t>
            </a:r>
          </a:p>
          <a:p>
            <a:r>
              <a:rPr lang="en-US" sz="1650" dirty="0"/>
              <a:t>Develop higher performing teams and build a warmer and more supportive emotional school climate</a:t>
            </a:r>
          </a:p>
          <a:p>
            <a:r>
              <a:rPr lang="en-US" sz="1650" dirty="0"/>
              <a:t>Receive higher performance </a:t>
            </a:r>
            <a:br>
              <a:rPr lang="en-US" sz="1650" dirty="0"/>
            </a:br>
            <a:r>
              <a:rPr lang="en-US" sz="1650" dirty="0"/>
              <a:t>ratings and experience less </a:t>
            </a:r>
            <a:br>
              <a:rPr lang="en-US" sz="1650" dirty="0"/>
            </a:br>
            <a:r>
              <a:rPr lang="en-US" sz="1650" dirty="0"/>
              <a:t>stress and burnout</a:t>
            </a:r>
          </a:p>
        </p:txBody>
      </p:sp>
      <p:pic>
        <p:nvPicPr>
          <p:cNvPr id="5122" name="Picture 2" descr="Five professional individuals (three women and two men) smile down into the camera">
            <a:extLst>
              <a:ext uri="{FF2B5EF4-FFF2-40B4-BE49-F238E27FC236}">
                <a16:creationId xmlns:a16="http://schemas.microsoft.com/office/drawing/2014/main" id="{CE31FEA2-3F0F-4FE7-A059-3D60A06F490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11462" y="2647581"/>
            <a:ext cx="2117924" cy="21935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96D185D4-93F4-4D66-9A33-190CA0E1C3BB}"/>
              </a:ext>
            </a:extLst>
          </p:cNvPr>
          <p:cNvSpPr txBox="1">
            <a:spLocks/>
          </p:cNvSpPr>
          <p:nvPr/>
        </p:nvSpPr>
        <p:spPr>
          <a:xfrm>
            <a:off x="1143000" y="1"/>
            <a:ext cx="6858000" cy="76662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2400" cap="all">
                <a:solidFill>
                  <a:prstClr val="white"/>
                </a:solidFill>
                <a:latin typeface="Arial Black" panose="020B0A04020102020204" pitchFamily="34" charset="0"/>
              </a:rPr>
              <a:t>EMOTIONAL INTELLIGENCE: </a:t>
            </a:r>
            <a:r>
              <a:rPr lang="en-US" sz="2400">
                <a:solidFill>
                  <a:prstClr val="white"/>
                </a:solidFill>
                <a:latin typeface="Arial Black" panose="020B0A04020102020204" pitchFamily="34" charset="0"/>
              </a:rPr>
              <a:t>Why</a:t>
            </a:r>
            <a:r>
              <a:rPr lang="en-US" sz="2400" cap="all">
                <a:solidFill>
                  <a:prstClr val="white"/>
                </a:solidFill>
                <a:latin typeface="Arial Black" panose="020B0A04020102020204" pitchFamily="34" charset="0"/>
              </a:rPr>
              <a:t>?</a:t>
            </a:r>
            <a:endParaRPr lang="en-US" sz="2400">
              <a:solidFill>
                <a:prstClr val="white"/>
              </a:solidFill>
              <a:latin typeface="Arial Black" panose="020B0A04020102020204" pitchFamily="34" charset="0"/>
            </a:endParaRPr>
          </a:p>
        </p:txBody>
      </p:sp>
      <p:sp>
        <p:nvSpPr>
          <p:cNvPr id="2" name="Slide Number Placeholder 3">
            <a:extLst>
              <a:ext uri="{FF2B5EF4-FFF2-40B4-BE49-F238E27FC236}">
                <a16:creationId xmlns:a16="http://schemas.microsoft.com/office/drawing/2014/main" id="{406E443F-6187-F63E-F420-8CA298FC864A}"/>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15</a:t>
            </a:fld>
            <a:endParaRPr lang="en-US" dirty="0"/>
          </a:p>
        </p:txBody>
      </p:sp>
    </p:spTree>
    <p:extLst>
      <p:ext uri="{BB962C8B-B14F-4D97-AF65-F5344CB8AC3E}">
        <p14:creationId xmlns:p14="http://schemas.microsoft.com/office/powerpoint/2010/main" val="1290613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73E174-63EE-4B92-A2C5-80C299D5AA77}"/>
              </a:ext>
            </a:extLst>
          </p:cNvPr>
          <p:cNvSpPr>
            <a:spLocks noGrp="1"/>
          </p:cNvSpPr>
          <p:nvPr>
            <p:ph idx="1"/>
          </p:nvPr>
        </p:nvSpPr>
        <p:spPr>
          <a:xfrm>
            <a:off x="1397551" y="1267980"/>
            <a:ext cx="5915025" cy="3080498"/>
          </a:xfrm>
        </p:spPr>
        <p:txBody>
          <a:bodyPr>
            <a:normAutofit/>
          </a:bodyPr>
          <a:lstStyle/>
          <a:p>
            <a:pPr marL="0" indent="0">
              <a:buNone/>
            </a:pPr>
            <a:r>
              <a:rPr lang="en-US" sz="1800" b="1" dirty="0">
                <a:solidFill>
                  <a:srgbClr val="D9531E"/>
                </a:solidFill>
              </a:rPr>
              <a:t>Students</a:t>
            </a:r>
            <a:r>
              <a:rPr lang="en-US" sz="1650" dirty="0"/>
              <a:t> who are skilled in emotional intelligence:</a:t>
            </a:r>
          </a:p>
          <a:p>
            <a:r>
              <a:rPr lang="en-US" sz="1650" dirty="0"/>
              <a:t>Experience fewer problems with attention, hyperactivity, substance abuse, anxiety, and depression</a:t>
            </a:r>
          </a:p>
          <a:p>
            <a:r>
              <a:rPr lang="en-US" sz="1650" dirty="0"/>
              <a:t>Engage less in aggressive or socially deviant behavior</a:t>
            </a:r>
          </a:p>
          <a:p>
            <a:r>
              <a:rPr lang="en-US" sz="1650" dirty="0"/>
              <a:t>Achieve more academically, and experience better relationships, more satisfaction with school, and better wellbeing overall</a:t>
            </a:r>
          </a:p>
          <a:p>
            <a:r>
              <a:rPr lang="en-US" sz="1650" dirty="0"/>
              <a:t>Participate frequently in classroom </a:t>
            </a:r>
            <a:br>
              <a:rPr lang="en-US" sz="1650" dirty="0"/>
            </a:br>
            <a:r>
              <a:rPr lang="en-US" sz="1650" dirty="0"/>
              <a:t>activities, cope in healthier ways </a:t>
            </a:r>
            <a:br>
              <a:rPr lang="en-US" sz="1650" dirty="0"/>
            </a:br>
            <a:r>
              <a:rPr lang="en-US" sz="1650" dirty="0"/>
              <a:t>with stress, and behave in more </a:t>
            </a:r>
            <a:br>
              <a:rPr lang="en-US" sz="1650" dirty="0"/>
            </a:br>
            <a:r>
              <a:rPr lang="en-US" sz="1650" dirty="0"/>
              <a:t>empathic and prosocial ways</a:t>
            </a:r>
          </a:p>
        </p:txBody>
      </p:sp>
      <p:pic>
        <p:nvPicPr>
          <p:cNvPr id="1028" name="Picture 4" descr="How to expose your kids to different cultures – SheKnows">
            <a:extLst>
              <a:ext uri="{FF2B5EF4-FFF2-40B4-BE49-F238E27FC236}">
                <a16:creationId xmlns:a16="http://schemas.microsoft.com/office/drawing/2014/main" id="{8633C734-CB79-420A-8A7D-A863C52218D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19957" y="3198212"/>
            <a:ext cx="2569317" cy="17085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74CA22EF-5FC4-4A35-8484-656CFFA0F86E}"/>
              </a:ext>
            </a:extLst>
          </p:cNvPr>
          <p:cNvSpPr txBox="1">
            <a:spLocks/>
          </p:cNvSpPr>
          <p:nvPr/>
        </p:nvSpPr>
        <p:spPr>
          <a:xfrm>
            <a:off x="1143000" y="1"/>
            <a:ext cx="6858000" cy="76662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2400" cap="all">
                <a:solidFill>
                  <a:prstClr val="white"/>
                </a:solidFill>
                <a:latin typeface="Arial Black" panose="020B0A04020102020204" pitchFamily="34" charset="0"/>
              </a:rPr>
              <a:t>EMOTIONAL INTELLIGENCE: </a:t>
            </a:r>
            <a:r>
              <a:rPr lang="en-US" sz="2400">
                <a:solidFill>
                  <a:prstClr val="white"/>
                </a:solidFill>
                <a:latin typeface="Arial Black" panose="020B0A04020102020204" pitchFamily="34" charset="0"/>
              </a:rPr>
              <a:t>Why</a:t>
            </a:r>
            <a:r>
              <a:rPr lang="en-US" sz="2400" cap="all">
                <a:solidFill>
                  <a:prstClr val="white"/>
                </a:solidFill>
                <a:latin typeface="Arial Black" panose="020B0A04020102020204" pitchFamily="34" charset="0"/>
              </a:rPr>
              <a:t>?</a:t>
            </a:r>
            <a:endParaRPr lang="en-US" sz="2400">
              <a:solidFill>
                <a:prstClr val="white"/>
              </a:solidFill>
              <a:latin typeface="Arial Black" panose="020B0A04020102020204" pitchFamily="34" charset="0"/>
            </a:endParaRPr>
          </a:p>
        </p:txBody>
      </p:sp>
      <p:sp>
        <p:nvSpPr>
          <p:cNvPr id="2" name="Slide Number Placeholder 3">
            <a:extLst>
              <a:ext uri="{FF2B5EF4-FFF2-40B4-BE49-F238E27FC236}">
                <a16:creationId xmlns:a16="http://schemas.microsoft.com/office/drawing/2014/main" id="{230D5505-1CDD-C4CA-12F5-50C1B9D45014}"/>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16</a:t>
            </a:fld>
            <a:endParaRPr lang="en-US" dirty="0"/>
          </a:p>
        </p:txBody>
      </p:sp>
    </p:spTree>
    <p:extLst>
      <p:ext uri="{BB962C8B-B14F-4D97-AF65-F5344CB8AC3E}">
        <p14:creationId xmlns:p14="http://schemas.microsoft.com/office/powerpoint/2010/main" val="3992495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B83194-D0DD-44D7-B655-DDF81CC7EFD8}"/>
              </a:ext>
            </a:extLst>
          </p:cNvPr>
          <p:cNvSpPr txBox="1"/>
          <p:nvPr/>
        </p:nvSpPr>
        <p:spPr>
          <a:xfrm>
            <a:off x="1143000" y="112467"/>
            <a:ext cx="6857999" cy="507831"/>
          </a:xfrm>
          <a:prstGeom prst="rect">
            <a:avLst/>
          </a:prstGeom>
          <a:noFill/>
        </p:spPr>
        <p:txBody>
          <a:bodyPr wrap="square" rtlCol="0">
            <a:spAutoFit/>
          </a:bodyPr>
          <a:lstStyle/>
          <a:p>
            <a:pPr algn="ctr" defTabSz="342900">
              <a:defRPr/>
            </a:pPr>
            <a:r>
              <a:rPr lang="en-US" sz="2700" b="1" dirty="0">
                <a:solidFill>
                  <a:srgbClr val="00457C"/>
                </a:solidFill>
                <a:latin typeface="Arial" panose="020B0604020202020204" pitchFamily="34" charset="0"/>
                <a:cs typeface="Arial" panose="020B0604020202020204" pitchFamily="34" charset="0"/>
              </a:rPr>
              <a:t>Emotions Matter Mindset</a:t>
            </a:r>
          </a:p>
        </p:txBody>
      </p:sp>
      <p:pic>
        <p:nvPicPr>
          <p:cNvPr id="2050" name="Picture 2">
            <a:extLst>
              <a:ext uri="{FF2B5EF4-FFF2-40B4-BE49-F238E27FC236}">
                <a16:creationId xmlns:a16="http://schemas.microsoft.com/office/drawing/2014/main" id="{C9C1BB3F-30D4-47FC-9FEE-1791B19DDE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1116175"/>
            <a:ext cx="6858000" cy="3429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A70662-0488-43B0-9427-16DFD099AEDB}"/>
              </a:ext>
            </a:extLst>
          </p:cNvPr>
          <p:cNvSpPr txBox="1"/>
          <p:nvPr/>
        </p:nvSpPr>
        <p:spPr>
          <a:xfrm>
            <a:off x="3683262" y="1098674"/>
            <a:ext cx="1588537" cy="784830"/>
          </a:xfrm>
          <a:prstGeom prst="rect">
            <a:avLst/>
          </a:prstGeom>
          <a:noFill/>
        </p:spPr>
        <p:txBody>
          <a:bodyPr wrap="square" rtlCol="0">
            <a:spAutoFit/>
          </a:bodyPr>
          <a:lstStyle/>
          <a:p>
            <a:pPr algn="r" defTabSz="342900">
              <a:defRPr/>
            </a:pPr>
            <a:r>
              <a:rPr lang="en-US" sz="4500" b="1" dirty="0">
                <a:solidFill>
                  <a:srgbClr val="FCFDFE"/>
                </a:solidFill>
                <a:latin typeface="Tenorite" panose="00000500000000000000" pitchFamily="2" charset="0"/>
                <a:cs typeface="Segoe UI" panose="020B0502040204020203" pitchFamily="34" charset="0"/>
              </a:rPr>
              <a:t>SEL</a:t>
            </a:r>
          </a:p>
        </p:txBody>
      </p:sp>
      <p:sp>
        <p:nvSpPr>
          <p:cNvPr id="3" name="Slide Number Placeholder 3">
            <a:extLst>
              <a:ext uri="{FF2B5EF4-FFF2-40B4-BE49-F238E27FC236}">
                <a16:creationId xmlns:a16="http://schemas.microsoft.com/office/drawing/2014/main" id="{A6815CF3-239E-0B0A-002A-4BDAB6A09F14}"/>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17</a:t>
            </a:fld>
            <a:endParaRPr lang="en-US" dirty="0"/>
          </a:p>
        </p:txBody>
      </p:sp>
    </p:spTree>
    <p:extLst>
      <p:ext uri="{BB962C8B-B14F-4D97-AF65-F5344CB8AC3E}">
        <p14:creationId xmlns:p14="http://schemas.microsoft.com/office/powerpoint/2010/main" val="79578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6ABC8F-6FBC-04B4-775B-FC4DA89D3629}"/>
              </a:ext>
            </a:extLst>
          </p:cNvPr>
          <p:cNvPicPr>
            <a:picLocks noChangeAspect="1"/>
          </p:cNvPicPr>
          <p:nvPr/>
        </p:nvPicPr>
        <p:blipFill>
          <a:blip r:embed="rId3"/>
          <a:stretch>
            <a:fillRect/>
          </a:stretch>
        </p:blipFill>
        <p:spPr>
          <a:xfrm>
            <a:off x="1818902" y="994171"/>
            <a:ext cx="986495" cy="3928670"/>
          </a:xfrm>
          <a:prstGeom prst="rect">
            <a:avLst/>
          </a:prstGeom>
        </p:spPr>
      </p:pic>
      <p:sp>
        <p:nvSpPr>
          <p:cNvPr id="2" name="TextBox 1">
            <a:extLst>
              <a:ext uri="{FF2B5EF4-FFF2-40B4-BE49-F238E27FC236}">
                <a16:creationId xmlns:a16="http://schemas.microsoft.com/office/drawing/2014/main" id="{C9C491C2-B190-4AFA-85BF-020623AE0323}"/>
              </a:ext>
            </a:extLst>
          </p:cNvPr>
          <p:cNvSpPr txBox="1"/>
          <p:nvPr/>
        </p:nvSpPr>
        <p:spPr>
          <a:xfrm>
            <a:off x="2967228" y="1168777"/>
            <a:ext cx="4574286"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Recognizing</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emotions in ourselves and others</a:t>
            </a:r>
          </a:p>
        </p:txBody>
      </p:sp>
      <p:sp>
        <p:nvSpPr>
          <p:cNvPr id="6" name="TextBox 5">
            <a:extLst>
              <a:ext uri="{FF2B5EF4-FFF2-40B4-BE49-F238E27FC236}">
                <a16:creationId xmlns:a16="http://schemas.microsoft.com/office/drawing/2014/main" id="{A5D9B2F9-DDDF-4499-B7E5-D03D71E18C29}"/>
              </a:ext>
            </a:extLst>
          </p:cNvPr>
          <p:cNvSpPr txBox="1"/>
          <p:nvPr/>
        </p:nvSpPr>
        <p:spPr>
          <a:xfrm>
            <a:off x="2967228" y="1982593"/>
            <a:ext cx="4574286"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Understanding</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the causes and consequences of emotions</a:t>
            </a:r>
          </a:p>
        </p:txBody>
      </p:sp>
      <p:sp>
        <p:nvSpPr>
          <p:cNvPr id="9" name="TextBox 8">
            <a:extLst>
              <a:ext uri="{FF2B5EF4-FFF2-40B4-BE49-F238E27FC236}">
                <a16:creationId xmlns:a16="http://schemas.microsoft.com/office/drawing/2014/main" id="{88F53817-F614-4560-B62D-158E2B03E6FB}"/>
              </a:ext>
            </a:extLst>
          </p:cNvPr>
          <p:cNvSpPr txBox="1"/>
          <p:nvPr/>
        </p:nvSpPr>
        <p:spPr>
          <a:xfrm>
            <a:off x="2967228" y="2785382"/>
            <a:ext cx="4574286"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Labeling</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emotions accurately</a:t>
            </a:r>
          </a:p>
        </p:txBody>
      </p:sp>
      <p:sp>
        <p:nvSpPr>
          <p:cNvPr id="10" name="TextBox 9">
            <a:extLst>
              <a:ext uri="{FF2B5EF4-FFF2-40B4-BE49-F238E27FC236}">
                <a16:creationId xmlns:a16="http://schemas.microsoft.com/office/drawing/2014/main" id="{E744C6E2-A64C-4BA2-8B1A-09C5ACCE8297}"/>
              </a:ext>
            </a:extLst>
          </p:cNvPr>
          <p:cNvSpPr txBox="1"/>
          <p:nvPr/>
        </p:nvSpPr>
        <p:spPr>
          <a:xfrm>
            <a:off x="2967228" y="3588172"/>
            <a:ext cx="4574286"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Expressing</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emotions appropriately</a:t>
            </a:r>
          </a:p>
        </p:txBody>
      </p:sp>
      <p:sp>
        <p:nvSpPr>
          <p:cNvPr id="11" name="TextBox 10">
            <a:extLst>
              <a:ext uri="{FF2B5EF4-FFF2-40B4-BE49-F238E27FC236}">
                <a16:creationId xmlns:a16="http://schemas.microsoft.com/office/drawing/2014/main" id="{921154F5-83A5-4088-AAD7-286BCE755A8C}"/>
              </a:ext>
            </a:extLst>
          </p:cNvPr>
          <p:cNvSpPr txBox="1"/>
          <p:nvPr/>
        </p:nvSpPr>
        <p:spPr>
          <a:xfrm>
            <a:off x="2967228" y="4390961"/>
            <a:ext cx="4574286"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Regulating</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emotions effectively</a:t>
            </a:r>
          </a:p>
        </p:txBody>
      </p:sp>
      <p:sp>
        <p:nvSpPr>
          <p:cNvPr id="12" name="Title 1">
            <a:extLst>
              <a:ext uri="{FF2B5EF4-FFF2-40B4-BE49-F238E27FC236}">
                <a16:creationId xmlns:a16="http://schemas.microsoft.com/office/drawing/2014/main" id="{A4F857E8-41B6-44E6-8EEC-580EE7C412A7}"/>
              </a:ext>
            </a:extLst>
          </p:cNvPr>
          <p:cNvSpPr>
            <a:spLocks noGrp="1"/>
          </p:cNvSpPr>
          <p:nvPr>
            <p:ph type="title"/>
          </p:nvPr>
        </p:nvSpPr>
        <p:spPr>
          <a:xfrm>
            <a:off x="1562135" y="0"/>
            <a:ext cx="5915025" cy="778669"/>
          </a:xfrm>
        </p:spPr>
        <p:txBody>
          <a:bodyPr/>
          <a:lstStyle/>
          <a:p>
            <a:pPr algn="ctr"/>
            <a:r>
              <a:rPr lang="en-US" dirty="0">
                <a:solidFill>
                  <a:schemeClr val="bg1"/>
                </a:solidFill>
                <a:latin typeface="Arial Black" panose="020B0A04020102020204" pitchFamily="34" charset="0"/>
              </a:rPr>
              <a:t>The RULER Skills</a:t>
            </a:r>
          </a:p>
        </p:txBody>
      </p:sp>
      <p:sp>
        <p:nvSpPr>
          <p:cNvPr id="3" name="Slide Number Placeholder 3">
            <a:extLst>
              <a:ext uri="{FF2B5EF4-FFF2-40B4-BE49-F238E27FC236}">
                <a16:creationId xmlns:a16="http://schemas.microsoft.com/office/drawing/2014/main" id="{C8B62CFC-5DE9-667E-0975-474C8129500F}"/>
              </a:ext>
            </a:extLst>
          </p:cNvPr>
          <p:cNvSpPr>
            <a:spLocks noGrp="1"/>
          </p:cNvSpPr>
          <p:nvPr>
            <p:ph type="sldNum" sz="quarter" idx="12"/>
          </p:nvPr>
        </p:nvSpPr>
        <p:spPr>
          <a:xfrm>
            <a:off x="6938455" y="4783147"/>
            <a:ext cx="20574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6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675"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85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12B1DC-07A2-4E9D-862D-5FBF07CACF66}"/>
              </a:ext>
            </a:extLst>
          </p:cNvPr>
          <p:cNvSpPr>
            <a:spLocks noGrp="1"/>
          </p:cNvSpPr>
          <p:nvPr>
            <p:ph idx="1"/>
          </p:nvPr>
        </p:nvSpPr>
        <p:spPr>
          <a:xfrm>
            <a:off x="1995193" y="970992"/>
            <a:ext cx="6137742" cy="3263504"/>
          </a:xfrm>
        </p:spPr>
        <p:txBody>
          <a:bodyPr>
            <a:normAutofit/>
          </a:bodyPr>
          <a:lstStyle/>
          <a:p>
            <a:pPr marL="0" indent="0">
              <a:buNone/>
            </a:pPr>
            <a:r>
              <a:rPr lang="en-US" sz="1800" dirty="0"/>
              <a:t>The </a:t>
            </a:r>
            <a:r>
              <a:rPr lang="en-US" sz="1800" b="1" dirty="0"/>
              <a:t>Meta-Moment</a:t>
            </a:r>
            <a:r>
              <a:rPr lang="en-US" sz="1800" dirty="0"/>
              <a:t> consists of four steps:</a:t>
            </a:r>
            <a:br>
              <a:rPr lang="en-US" sz="1800" dirty="0"/>
            </a:br>
            <a:endParaRPr lang="en-US" sz="1800" dirty="0"/>
          </a:p>
          <a:p>
            <a:pPr lvl="1">
              <a:buFont typeface="Symbol" panose="05050102010706020507" pitchFamily="18" charset="2"/>
              <a:buChar char=""/>
            </a:pPr>
            <a:r>
              <a:rPr lang="en-US" sz="1575" b="1" dirty="0"/>
              <a:t>Sense</a:t>
            </a:r>
            <a:r>
              <a:rPr lang="en-US" sz="1575" dirty="0"/>
              <a:t> that something has happened or changed in your environment</a:t>
            </a:r>
            <a:br>
              <a:rPr lang="en-US" sz="1575" dirty="0"/>
            </a:br>
            <a:endParaRPr lang="en-US" sz="1575" dirty="0"/>
          </a:p>
          <a:p>
            <a:pPr lvl="1">
              <a:buFont typeface="Symbol" panose="05050102010706020507" pitchFamily="18" charset="2"/>
              <a:buChar char=""/>
            </a:pPr>
            <a:r>
              <a:rPr lang="en-US" sz="1575" b="1" dirty="0"/>
              <a:t>Pause</a:t>
            </a:r>
            <a:r>
              <a:rPr lang="en-US" sz="1575" dirty="0"/>
              <a:t> to de-escalate and avoid responding in an unhelpful manner</a:t>
            </a:r>
            <a:br>
              <a:rPr lang="en-US" sz="1575" dirty="0"/>
            </a:br>
            <a:endParaRPr lang="en-US" sz="1575" dirty="0"/>
          </a:p>
          <a:p>
            <a:pPr lvl="1">
              <a:buFont typeface="Symbol" panose="05050102010706020507" pitchFamily="18" charset="2"/>
              <a:buChar char=""/>
            </a:pPr>
            <a:r>
              <a:rPr lang="en-US" sz="1575" b="1" dirty="0"/>
              <a:t>See your </a:t>
            </a:r>
            <a:r>
              <a:rPr lang="en-US" sz="1575" b="1" i="1" dirty="0"/>
              <a:t>best self</a:t>
            </a:r>
            <a:r>
              <a:rPr lang="en-US" sz="1575" b="1" dirty="0"/>
              <a:t>, </a:t>
            </a:r>
            <a:r>
              <a:rPr lang="en-US" sz="1575" dirty="0"/>
              <a:t>or visualize a positive image of yourself</a:t>
            </a:r>
            <a:br>
              <a:rPr lang="en-US" sz="1575" dirty="0"/>
            </a:br>
            <a:endParaRPr lang="en-US" sz="1575" dirty="0"/>
          </a:p>
          <a:p>
            <a:pPr lvl="1">
              <a:buFont typeface="Symbol" panose="05050102010706020507" pitchFamily="18" charset="2"/>
              <a:buChar char=""/>
            </a:pPr>
            <a:r>
              <a:rPr lang="en-US" sz="1575" b="1" dirty="0"/>
              <a:t>Strategize and act</a:t>
            </a:r>
            <a:r>
              <a:rPr lang="en-US" sz="1575" dirty="0"/>
              <a:t> in a more helpful manner</a:t>
            </a:r>
          </a:p>
        </p:txBody>
      </p:sp>
      <p:sp>
        <p:nvSpPr>
          <p:cNvPr id="4" name="Title 1">
            <a:extLst>
              <a:ext uri="{FF2B5EF4-FFF2-40B4-BE49-F238E27FC236}">
                <a16:creationId xmlns:a16="http://schemas.microsoft.com/office/drawing/2014/main" id="{6C5A2764-A0FD-4585-9D42-A42AF6199E62}"/>
              </a:ext>
            </a:extLst>
          </p:cNvPr>
          <p:cNvSpPr>
            <a:spLocks noGrp="1"/>
          </p:cNvSpPr>
          <p:nvPr>
            <p:ph type="title"/>
          </p:nvPr>
        </p:nvSpPr>
        <p:spPr>
          <a:xfrm>
            <a:off x="1614488" y="1"/>
            <a:ext cx="5915025" cy="785813"/>
          </a:xfrm>
        </p:spPr>
        <p:txBody>
          <a:bodyPr/>
          <a:lstStyle/>
          <a:p>
            <a:pPr algn="ctr"/>
            <a:r>
              <a:rPr lang="en-US" dirty="0">
                <a:solidFill>
                  <a:schemeClr val="bg1"/>
                </a:solidFill>
                <a:latin typeface="Arial Black" panose="020B0A04020102020204" pitchFamily="34" charset="0"/>
              </a:rPr>
              <a:t>META-MOMENT</a:t>
            </a:r>
          </a:p>
        </p:txBody>
      </p:sp>
      <p:grpSp>
        <p:nvGrpSpPr>
          <p:cNvPr id="2" name="Group 1">
            <a:extLst>
              <a:ext uri="{FF2B5EF4-FFF2-40B4-BE49-F238E27FC236}">
                <a16:creationId xmlns:a16="http://schemas.microsoft.com/office/drawing/2014/main" id="{250F428C-41BD-CABB-6F7A-919206277995}"/>
              </a:ext>
            </a:extLst>
          </p:cNvPr>
          <p:cNvGrpSpPr/>
          <p:nvPr/>
        </p:nvGrpSpPr>
        <p:grpSpPr>
          <a:xfrm>
            <a:off x="1549272" y="3485387"/>
            <a:ext cx="6045455" cy="1498217"/>
            <a:chOff x="480048" y="4297177"/>
            <a:chExt cx="8060606" cy="1997622"/>
          </a:xfrm>
        </p:grpSpPr>
        <p:pic>
          <p:nvPicPr>
            <p:cNvPr id="6" name="Picture 5" descr="A cartoon of a piece of bread with a brain on it&#10;&#10;Description automatically generated">
              <a:extLst>
                <a:ext uri="{FF2B5EF4-FFF2-40B4-BE49-F238E27FC236}">
                  <a16:creationId xmlns:a16="http://schemas.microsoft.com/office/drawing/2014/main" id="{1E1CFE6C-008F-00FE-297B-242B9368797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0048" y="4715987"/>
              <a:ext cx="1604718" cy="1411864"/>
            </a:xfrm>
            <a:prstGeom prst="rect">
              <a:avLst/>
            </a:prstGeom>
          </p:spPr>
        </p:pic>
        <p:pic>
          <p:nvPicPr>
            <p:cNvPr id="8" name="Picture 7" descr="A cartoon of a piece of bread holding a sign&#10;&#10;Description automatically generated">
              <a:extLst>
                <a:ext uri="{FF2B5EF4-FFF2-40B4-BE49-F238E27FC236}">
                  <a16:creationId xmlns:a16="http://schemas.microsoft.com/office/drawing/2014/main" id="{FAB61F55-38F4-6AF8-42B3-8A30F6C1D08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98573" y="4684324"/>
              <a:ext cx="1973156" cy="1443527"/>
            </a:xfrm>
            <a:prstGeom prst="rect">
              <a:avLst/>
            </a:prstGeom>
          </p:spPr>
        </p:pic>
        <p:pic>
          <p:nvPicPr>
            <p:cNvPr id="10" name="Picture 9" descr="Cartoon toast with arms and legs&#10;&#10;Description automatically generated">
              <a:extLst>
                <a:ext uri="{FF2B5EF4-FFF2-40B4-BE49-F238E27FC236}">
                  <a16:creationId xmlns:a16="http://schemas.microsoft.com/office/drawing/2014/main" id="{0FA06F98-C9D6-37BF-E558-3891DF9E703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10351" y="4297177"/>
              <a:ext cx="1889681" cy="1830674"/>
            </a:xfrm>
            <a:prstGeom prst="rect">
              <a:avLst/>
            </a:prstGeom>
          </p:spPr>
        </p:pic>
        <p:pic>
          <p:nvPicPr>
            <p:cNvPr id="12" name="Picture 11" descr="A cartoon of a piece of bread holding a toolbox&#10;&#10;Description automatically generated">
              <a:extLst>
                <a:ext uri="{FF2B5EF4-FFF2-40B4-BE49-F238E27FC236}">
                  <a16:creationId xmlns:a16="http://schemas.microsoft.com/office/drawing/2014/main" id="{217E83B9-E7CE-9F78-4671-627B6F0A493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37375" y="4684324"/>
              <a:ext cx="1603279" cy="1610475"/>
            </a:xfrm>
            <a:prstGeom prst="rect">
              <a:avLst/>
            </a:prstGeom>
          </p:spPr>
        </p:pic>
      </p:grpSp>
      <p:grpSp>
        <p:nvGrpSpPr>
          <p:cNvPr id="9" name="Group 8">
            <a:extLst>
              <a:ext uri="{FF2B5EF4-FFF2-40B4-BE49-F238E27FC236}">
                <a16:creationId xmlns:a16="http://schemas.microsoft.com/office/drawing/2014/main" id="{E8F6739B-00DA-AC85-F26D-4105F2217846}"/>
              </a:ext>
            </a:extLst>
          </p:cNvPr>
          <p:cNvGrpSpPr/>
          <p:nvPr/>
        </p:nvGrpSpPr>
        <p:grpSpPr>
          <a:xfrm>
            <a:off x="1857939" y="1473095"/>
            <a:ext cx="392961" cy="2037295"/>
            <a:chOff x="1857939" y="1473095"/>
            <a:chExt cx="392961" cy="2037295"/>
          </a:xfrm>
        </p:grpSpPr>
        <p:pic>
          <p:nvPicPr>
            <p:cNvPr id="11" name="Picture 10">
              <a:extLst>
                <a:ext uri="{FF2B5EF4-FFF2-40B4-BE49-F238E27FC236}">
                  <a16:creationId xmlns:a16="http://schemas.microsoft.com/office/drawing/2014/main" id="{9BB9F0BC-20A6-082C-4675-22F41F4A93B7}"/>
                </a:ext>
              </a:extLst>
            </p:cNvPr>
            <p:cNvPicPr>
              <a:picLocks noChangeAspect="1"/>
            </p:cNvPicPr>
            <p:nvPr/>
          </p:nvPicPr>
          <p:blipFill>
            <a:blip r:embed="rId8"/>
            <a:stretch>
              <a:fillRect/>
            </a:stretch>
          </p:blipFill>
          <p:spPr>
            <a:xfrm>
              <a:off x="1861510" y="1473095"/>
              <a:ext cx="385817" cy="407251"/>
            </a:xfrm>
            <a:prstGeom prst="rect">
              <a:avLst/>
            </a:prstGeom>
          </p:spPr>
        </p:pic>
        <p:pic>
          <p:nvPicPr>
            <p:cNvPr id="14" name="Picture 13">
              <a:extLst>
                <a:ext uri="{FF2B5EF4-FFF2-40B4-BE49-F238E27FC236}">
                  <a16:creationId xmlns:a16="http://schemas.microsoft.com/office/drawing/2014/main" id="{CA4D7614-149F-201F-A159-B342048D12C3}"/>
                </a:ext>
              </a:extLst>
            </p:cNvPr>
            <p:cNvPicPr>
              <a:picLocks noChangeAspect="1"/>
            </p:cNvPicPr>
            <p:nvPr/>
          </p:nvPicPr>
          <p:blipFill>
            <a:blip r:embed="rId9"/>
            <a:stretch>
              <a:fillRect/>
            </a:stretch>
          </p:blipFill>
          <p:spPr>
            <a:xfrm>
              <a:off x="1857939" y="2109615"/>
              <a:ext cx="392961" cy="428685"/>
            </a:xfrm>
            <a:prstGeom prst="rect">
              <a:avLst/>
            </a:prstGeom>
          </p:spPr>
        </p:pic>
        <p:pic>
          <p:nvPicPr>
            <p:cNvPr id="15" name="Picture 14">
              <a:extLst>
                <a:ext uri="{FF2B5EF4-FFF2-40B4-BE49-F238E27FC236}">
                  <a16:creationId xmlns:a16="http://schemas.microsoft.com/office/drawing/2014/main" id="{CEF67595-3FCD-B359-6EC6-95751AD507A7}"/>
                </a:ext>
              </a:extLst>
            </p:cNvPr>
            <p:cNvPicPr>
              <a:picLocks noChangeAspect="1"/>
            </p:cNvPicPr>
            <p:nvPr/>
          </p:nvPicPr>
          <p:blipFill>
            <a:blip r:embed="rId10"/>
            <a:stretch>
              <a:fillRect/>
            </a:stretch>
          </p:blipFill>
          <p:spPr>
            <a:xfrm>
              <a:off x="1861510" y="2592659"/>
              <a:ext cx="385817" cy="414395"/>
            </a:xfrm>
            <a:prstGeom prst="rect">
              <a:avLst/>
            </a:prstGeom>
          </p:spPr>
        </p:pic>
        <p:pic>
          <p:nvPicPr>
            <p:cNvPr id="16" name="Picture 15">
              <a:extLst>
                <a:ext uri="{FF2B5EF4-FFF2-40B4-BE49-F238E27FC236}">
                  <a16:creationId xmlns:a16="http://schemas.microsoft.com/office/drawing/2014/main" id="{523204E1-7076-0DCA-7614-5FBD7A3DBAC9}"/>
                </a:ext>
              </a:extLst>
            </p:cNvPr>
            <p:cNvPicPr>
              <a:picLocks noChangeAspect="1"/>
            </p:cNvPicPr>
            <p:nvPr/>
          </p:nvPicPr>
          <p:blipFill>
            <a:blip r:embed="rId11"/>
            <a:stretch>
              <a:fillRect/>
            </a:stretch>
          </p:blipFill>
          <p:spPr>
            <a:xfrm>
              <a:off x="1861510" y="3088850"/>
              <a:ext cx="385817" cy="421540"/>
            </a:xfrm>
            <a:prstGeom prst="rect">
              <a:avLst/>
            </a:prstGeom>
          </p:spPr>
        </p:pic>
      </p:grpSp>
      <p:sp>
        <p:nvSpPr>
          <p:cNvPr id="5" name="Slide Number Placeholder 3">
            <a:extLst>
              <a:ext uri="{FF2B5EF4-FFF2-40B4-BE49-F238E27FC236}">
                <a16:creationId xmlns:a16="http://schemas.microsoft.com/office/drawing/2014/main" id="{8077DF1A-8A8C-D019-8B98-7CE1DDB0F02C}"/>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19</a:t>
            </a:fld>
            <a:endParaRPr lang="en-US" dirty="0"/>
          </a:p>
        </p:txBody>
      </p:sp>
    </p:spTree>
    <p:extLst>
      <p:ext uri="{BB962C8B-B14F-4D97-AF65-F5344CB8AC3E}">
        <p14:creationId xmlns:p14="http://schemas.microsoft.com/office/powerpoint/2010/main" val="417554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09455" y="407781"/>
            <a:ext cx="8497062" cy="6858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49382" y="0"/>
            <a:ext cx="8507994" cy="553998"/>
          </a:xfrm>
          <a:prstGeom prst="rect">
            <a:avLst/>
          </a:prstGeom>
          <a:noFill/>
        </p:spPr>
        <p:txBody>
          <a:bodyPr wrap="square" rtlCol="0">
            <a:spAutoFit/>
          </a:bodyPr>
          <a:lstStyle/>
          <a:p>
            <a:pPr defTabSz="685800">
              <a:defRPr/>
            </a:pPr>
            <a:r>
              <a:rPr lang="en-US" sz="3000">
                <a:solidFill>
                  <a:srgbClr val="113363"/>
                </a:solidFill>
                <a:latin typeface="Neutra Text TF Alt" panose="02000000000000000000" pitchFamily="2" charset="0"/>
              </a:rPr>
              <a:t>How are you </a:t>
            </a:r>
            <a:r>
              <a:rPr lang="en-US" sz="3000">
                <a:solidFill>
                  <a:srgbClr val="F7AC21"/>
                </a:solidFill>
                <a:latin typeface="Neutra Text TF Alt" panose="02000000000000000000" pitchFamily="2" charset="0"/>
              </a:rPr>
              <a:t>feeling</a:t>
            </a:r>
            <a:r>
              <a:rPr lang="en-US" sz="3000">
                <a:solidFill>
                  <a:srgbClr val="113363"/>
                </a:solidFill>
                <a:latin typeface="Neutra Text TF Alt" panose="02000000000000000000" pitchFamily="2" charset="0"/>
              </a:rPr>
              <a:t> today?</a:t>
            </a:r>
          </a:p>
        </p:txBody>
      </p:sp>
      <p:grpSp>
        <p:nvGrpSpPr>
          <p:cNvPr id="2" name="Group 1">
            <a:extLst>
              <a:ext uri="{FF2B5EF4-FFF2-40B4-BE49-F238E27FC236}">
                <a16:creationId xmlns:a16="http://schemas.microsoft.com/office/drawing/2014/main" id="{B65704BA-9EA7-E40A-5F1F-0474038CF5CA}"/>
              </a:ext>
            </a:extLst>
          </p:cNvPr>
          <p:cNvGrpSpPr/>
          <p:nvPr/>
        </p:nvGrpSpPr>
        <p:grpSpPr>
          <a:xfrm>
            <a:off x="805572" y="1099985"/>
            <a:ext cx="3338422" cy="3492281"/>
            <a:chOff x="5407146" y="941624"/>
            <a:chExt cx="5466922" cy="5486400"/>
          </a:xfrm>
        </p:grpSpPr>
        <p:pic>
          <p:nvPicPr>
            <p:cNvPr id="5" name="Picture 4" descr="A chart with different colored squares&#10;&#10;Description automatically generated">
              <a:extLst>
                <a:ext uri="{FF2B5EF4-FFF2-40B4-BE49-F238E27FC236}">
                  <a16:creationId xmlns:a16="http://schemas.microsoft.com/office/drawing/2014/main" id="{0C557D61-6BD3-029B-51A5-F13BCFDE99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07146" y="941624"/>
              <a:ext cx="5466922" cy="5486400"/>
            </a:xfrm>
            <a:prstGeom prst="rect">
              <a:avLst/>
            </a:prstGeom>
          </p:spPr>
        </p:pic>
        <p:pic>
          <p:nvPicPr>
            <p:cNvPr id="6" name="Picture 5" descr="A black emoji with a black background&#10;&#10;Description automatically generated">
              <a:extLst>
                <a:ext uri="{FF2B5EF4-FFF2-40B4-BE49-F238E27FC236}">
                  <a16:creationId xmlns:a16="http://schemas.microsoft.com/office/drawing/2014/main" id="{E045D256-C6E4-18C0-3757-64D19592E5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5973" y="1604040"/>
              <a:ext cx="2351314" cy="1828800"/>
            </a:xfrm>
            <a:prstGeom prst="rect">
              <a:avLst/>
            </a:prstGeom>
            <a:effectLst>
              <a:outerShdw blurRad="63500" sx="105000" sy="105000" algn="ctr" rotWithShape="0">
                <a:schemeClr val="bg1">
                  <a:alpha val="40000"/>
                </a:schemeClr>
              </a:outerShdw>
            </a:effectLst>
          </p:spPr>
        </p:pic>
        <p:pic>
          <p:nvPicPr>
            <p:cNvPr id="8" name="Picture 2" descr="white smiling face&quot; Emoji - Download for free – Iconduck">
              <a:extLst>
                <a:ext uri="{FF2B5EF4-FFF2-40B4-BE49-F238E27FC236}">
                  <a16:creationId xmlns:a16="http://schemas.microsoft.com/office/drawing/2014/main" id="{F5AD9C6E-ACB6-61BD-D712-20C78C9F0ED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536847" y="1610018"/>
              <a:ext cx="1828800" cy="1828800"/>
            </a:xfrm>
            <a:prstGeom prst="rect">
              <a:avLst/>
            </a:prstGeom>
            <a:noFill/>
            <a:effectLst>
              <a:outerShdw blurRad="63500" sx="108000" sy="108000" algn="ctr"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9" name="Picture 4" descr="white frowning face&quot; Emoji - Download for free – Iconduck">
              <a:extLst>
                <a:ext uri="{FF2B5EF4-FFF2-40B4-BE49-F238E27FC236}">
                  <a16:creationId xmlns:a16="http://schemas.microsoft.com/office/drawing/2014/main" id="{725CF393-AD13-D16C-52F1-3948D63A6CE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57230" y="3995712"/>
              <a:ext cx="1828800" cy="1828800"/>
            </a:xfrm>
            <a:prstGeom prst="rect">
              <a:avLst/>
            </a:prstGeom>
            <a:noFill/>
            <a:effectLst>
              <a:outerShdw blurRad="63500" sx="105000" sy="105000" algn="ctr"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10" name="Picture 9" descr="A black and white image of a smiley face&#10;&#10;Description automatically generated">
              <a:extLst>
                <a:ext uri="{FF2B5EF4-FFF2-40B4-BE49-F238E27FC236}">
                  <a16:creationId xmlns:a16="http://schemas.microsoft.com/office/drawing/2014/main" id="{4767B24B-6CF3-A474-FE20-D14A0B03CA4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36847" y="3995712"/>
              <a:ext cx="1828800" cy="1825493"/>
            </a:xfrm>
            <a:prstGeom prst="rect">
              <a:avLst/>
            </a:prstGeom>
            <a:effectLst>
              <a:outerShdw blurRad="63500" sx="105000" sy="105000" algn="ctr" rotWithShape="0">
                <a:schemeClr val="bg1">
                  <a:alpha val="40000"/>
                </a:schemeClr>
              </a:outerShdw>
            </a:effectLst>
          </p:spPr>
        </p:pic>
      </p:grpSp>
      <p:pic>
        <p:nvPicPr>
          <p:cNvPr id="13" name="Picture 12">
            <a:hlinkClick r:id="rId9"/>
            <a:extLst>
              <a:ext uri="{FF2B5EF4-FFF2-40B4-BE49-F238E27FC236}">
                <a16:creationId xmlns:a16="http://schemas.microsoft.com/office/drawing/2014/main" id="{67FFE578-C23F-8404-9DBA-A08B62730DC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132609" y="652688"/>
            <a:ext cx="2507807" cy="4386875"/>
          </a:xfrm>
          <a:prstGeom prst="rect">
            <a:avLst/>
          </a:prstGeom>
        </p:spPr>
      </p:pic>
    </p:spTree>
    <p:extLst>
      <p:ext uri="{BB962C8B-B14F-4D97-AF65-F5344CB8AC3E}">
        <p14:creationId xmlns:p14="http://schemas.microsoft.com/office/powerpoint/2010/main" val="3227832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22" name="Picture 2" descr="Blueprint questions for past conflicts">
            <a:extLst>
              <a:ext uri="{FF2B5EF4-FFF2-40B4-BE49-F238E27FC236}">
                <a16:creationId xmlns:a16="http://schemas.microsoft.com/office/drawing/2014/main" id="{6708664A-CF7B-4DCA-895F-8797D4AEE7B7}"/>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1753769" y="911612"/>
            <a:ext cx="5636462" cy="413152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B94958A-6713-4089-87F6-966811D7C97B}"/>
              </a:ext>
            </a:extLst>
          </p:cNvPr>
          <p:cNvSpPr>
            <a:spLocks noGrp="1"/>
          </p:cNvSpPr>
          <p:nvPr>
            <p:ph type="title"/>
          </p:nvPr>
        </p:nvSpPr>
        <p:spPr>
          <a:xfrm>
            <a:off x="1614488" y="13692"/>
            <a:ext cx="5915025" cy="764106"/>
          </a:xfrm>
        </p:spPr>
        <p:txBody>
          <a:bodyPr/>
          <a:lstStyle/>
          <a:p>
            <a:pPr algn="ctr"/>
            <a:r>
              <a:rPr lang="en-US" dirty="0">
                <a:solidFill>
                  <a:schemeClr val="bg1"/>
                </a:solidFill>
                <a:latin typeface="Arial Black" panose="020B0A04020102020204" pitchFamily="34" charset="0"/>
              </a:rPr>
              <a:t>THE BLUEPRINT</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BA6CA662-0D81-6138-5B8E-FCC38115B46F}"/>
                  </a:ext>
                </a:extLst>
              </p14:cNvPr>
              <p14:cNvContentPartPr/>
              <p14:nvPr/>
            </p14:nvContentPartPr>
            <p14:xfrm>
              <a:off x="1644660" y="2642220"/>
              <a:ext cx="157140" cy="27000"/>
            </p14:xfrm>
          </p:contentPart>
        </mc:Choice>
        <mc:Fallback xmlns="">
          <p:pic>
            <p:nvPicPr>
              <p:cNvPr id="2" name="Ink 1">
                <a:extLst>
                  <a:ext uri="{FF2B5EF4-FFF2-40B4-BE49-F238E27FC236}">
                    <a16:creationId xmlns:a16="http://schemas.microsoft.com/office/drawing/2014/main" id="{BA6CA662-0D81-6138-5B8E-FCC38115B46F}"/>
                  </a:ext>
                </a:extLst>
              </p:cNvPr>
              <p:cNvPicPr/>
              <p:nvPr/>
            </p:nvPicPr>
            <p:blipFill>
              <a:blip r:embed="rId5"/>
              <a:stretch>
                <a:fillRect/>
              </a:stretch>
            </p:blipFill>
            <p:spPr>
              <a:xfrm>
                <a:off x="1635311" y="2632860"/>
                <a:ext cx="175839" cy="45720"/>
              </a:xfrm>
              <a:prstGeom prst="rect">
                <a:avLst/>
              </a:prstGeom>
            </p:spPr>
          </p:pic>
        </mc:Fallback>
      </mc:AlternateContent>
      <p:sp>
        <p:nvSpPr>
          <p:cNvPr id="3" name="Slide Number Placeholder 3">
            <a:extLst>
              <a:ext uri="{FF2B5EF4-FFF2-40B4-BE49-F238E27FC236}">
                <a16:creationId xmlns:a16="http://schemas.microsoft.com/office/drawing/2014/main" id="{A376750B-2F32-6C92-E16B-A0A7FE7C23EE}"/>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20</a:t>
            </a:fld>
            <a:endParaRPr lang="en-US" dirty="0"/>
          </a:p>
        </p:txBody>
      </p:sp>
    </p:spTree>
    <p:extLst>
      <p:ext uri="{BB962C8B-B14F-4D97-AF65-F5344CB8AC3E}">
        <p14:creationId xmlns:p14="http://schemas.microsoft.com/office/powerpoint/2010/main" val="1168196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94958A-6713-4089-87F6-966811D7C97B}"/>
              </a:ext>
            </a:extLst>
          </p:cNvPr>
          <p:cNvSpPr>
            <a:spLocks noGrp="1"/>
          </p:cNvSpPr>
          <p:nvPr>
            <p:ph type="title"/>
          </p:nvPr>
        </p:nvSpPr>
        <p:spPr>
          <a:xfrm>
            <a:off x="1614488" y="13692"/>
            <a:ext cx="5915025" cy="764106"/>
          </a:xfrm>
        </p:spPr>
        <p:txBody>
          <a:bodyPr/>
          <a:lstStyle/>
          <a:p>
            <a:pPr algn="ctr"/>
            <a:r>
              <a:rPr lang="en-US" dirty="0">
                <a:solidFill>
                  <a:schemeClr val="bg1"/>
                </a:solidFill>
                <a:latin typeface="Arial Black" panose="020B0A04020102020204" pitchFamily="34" charset="0"/>
              </a:rPr>
              <a:t>THE BLUEPRINT</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BA6CA662-0D81-6138-5B8E-FCC38115B46F}"/>
                  </a:ext>
                </a:extLst>
              </p14:cNvPr>
              <p14:cNvContentPartPr/>
              <p14:nvPr/>
            </p14:nvContentPartPr>
            <p14:xfrm>
              <a:off x="1644660" y="2642220"/>
              <a:ext cx="157140" cy="27000"/>
            </p14:xfrm>
          </p:contentPart>
        </mc:Choice>
        <mc:Fallback xmlns="">
          <p:pic>
            <p:nvPicPr>
              <p:cNvPr id="2" name="Ink 1">
                <a:extLst>
                  <a:ext uri="{FF2B5EF4-FFF2-40B4-BE49-F238E27FC236}">
                    <a16:creationId xmlns:a16="http://schemas.microsoft.com/office/drawing/2014/main" id="{BA6CA662-0D81-6138-5B8E-FCC38115B46F}"/>
                  </a:ext>
                </a:extLst>
              </p:cNvPr>
              <p:cNvPicPr/>
              <p:nvPr/>
            </p:nvPicPr>
            <p:blipFill>
              <a:blip r:embed="rId4"/>
              <a:stretch>
                <a:fillRect/>
              </a:stretch>
            </p:blipFill>
            <p:spPr>
              <a:xfrm>
                <a:off x="1635311" y="2632860"/>
                <a:ext cx="175839" cy="45720"/>
              </a:xfrm>
              <a:prstGeom prst="rect">
                <a:avLst/>
              </a:prstGeom>
            </p:spPr>
          </p:pic>
        </mc:Fallback>
      </mc:AlternateContent>
      <p:sp>
        <p:nvSpPr>
          <p:cNvPr id="3" name="Slide Number Placeholder 3">
            <a:extLst>
              <a:ext uri="{FF2B5EF4-FFF2-40B4-BE49-F238E27FC236}">
                <a16:creationId xmlns:a16="http://schemas.microsoft.com/office/drawing/2014/main" id="{A376750B-2F32-6C92-E16B-A0A7FE7C23EE}"/>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21</a:t>
            </a:fld>
            <a:endParaRPr lang="en-US" dirty="0"/>
          </a:p>
        </p:txBody>
      </p:sp>
      <p:pic>
        <p:nvPicPr>
          <p:cNvPr id="6" name="Picture 2" descr="Blueprint questions for past conflicts">
            <a:extLst>
              <a:ext uri="{FF2B5EF4-FFF2-40B4-BE49-F238E27FC236}">
                <a16:creationId xmlns:a16="http://schemas.microsoft.com/office/drawing/2014/main" id="{A28EC912-E8C2-E879-B71B-CC3E5FCFAA41}"/>
              </a:ext>
            </a:extLst>
          </p:cNvPr>
          <p:cNvPicPr>
            <a:picLocks noGrp="1" noChangeAspect="1" noChangeArrowheads="1"/>
          </p:cNvPicPr>
          <p:nvPr>
            <p:ph idx="1"/>
          </p:nvPr>
        </p:nvPicPr>
        <p:blipFill>
          <a:blip r:embed="rId5">
            <a:extLst>
              <a:ext uri="{28A0092B-C50C-407E-A947-70E740481C1C}">
                <a14:useLocalDpi xmlns:a14="http://schemas.microsoft.com/office/drawing/2010/main"/>
              </a:ext>
            </a:extLst>
          </a:blip>
          <a:stretch>
            <a:fillRect/>
          </a:stretch>
        </p:blipFill>
        <p:spPr bwMode="auto">
          <a:xfrm>
            <a:off x="85570" y="1770237"/>
            <a:ext cx="3432460" cy="25159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7F2E376-5C4E-0648-A149-CC8F412292A9}"/>
              </a:ext>
            </a:extLst>
          </p:cNvPr>
          <p:cNvPicPr>
            <a:picLocks noChangeAspect="1"/>
          </p:cNvPicPr>
          <p:nvPr/>
        </p:nvPicPr>
        <p:blipFill>
          <a:blip r:embed="rId6"/>
          <a:stretch>
            <a:fillRect/>
          </a:stretch>
        </p:blipFill>
        <p:spPr>
          <a:xfrm rot="21062608">
            <a:off x="3302077" y="763439"/>
            <a:ext cx="5517532" cy="3887756"/>
          </a:xfrm>
          <a:prstGeom prst="rect">
            <a:avLst/>
          </a:prstGeom>
        </p:spPr>
      </p:pic>
    </p:spTree>
    <p:extLst>
      <p:ext uri="{BB962C8B-B14F-4D97-AF65-F5344CB8AC3E}">
        <p14:creationId xmlns:p14="http://schemas.microsoft.com/office/powerpoint/2010/main" val="832098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16C806-D738-480A-B30A-52C50F7730CF}"/>
              </a:ext>
            </a:extLst>
          </p:cNvPr>
          <p:cNvSpPr>
            <a:spLocks noGrp="1"/>
          </p:cNvSpPr>
          <p:nvPr>
            <p:ph idx="1"/>
          </p:nvPr>
        </p:nvSpPr>
        <p:spPr>
          <a:xfrm>
            <a:off x="1233067" y="869576"/>
            <a:ext cx="6677866" cy="4078698"/>
          </a:xfrm>
        </p:spPr>
        <p:txBody>
          <a:bodyPr>
            <a:normAutofit/>
          </a:bodyPr>
          <a:lstStyle/>
          <a:p>
            <a:pPr marL="0" indent="0">
              <a:buNone/>
            </a:pPr>
            <a:r>
              <a:rPr lang="en-US" dirty="0"/>
              <a:t>There is a clear gap between how school community members feel and how they want to feel. This presents us with an opportunity–a call to action to develop plans for </a:t>
            </a:r>
            <a:r>
              <a:rPr lang="en-US" b="1" dirty="0">
                <a:solidFill>
                  <a:srgbClr val="01447B"/>
                </a:solidFill>
              </a:rPr>
              <a:t>enhancing emotional climates</a:t>
            </a:r>
            <a:r>
              <a:rPr lang="en-US" dirty="0"/>
              <a:t>.</a:t>
            </a:r>
          </a:p>
          <a:p>
            <a:r>
              <a:rPr lang="en-US" dirty="0"/>
              <a:t>This is where the </a:t>
            </a:r>
            <a:r>
              <a:rPr lang="en-US" sz="1800" b="1" dirty="0">
                <a:solidFill>
                  <a:srgbClr val="D9531E"/>
                </a:solidFill>
              </a:rPr>
              <a:t>Charter</a:t>
            </a:r>
            <a:r>
              <a:rPr lang="en-US" dirty="0"/>
              <a:t> comes in. The Charter allows everyone in a school community the chance to articulate how they want to feel at school, then work together to agree upon behaviors that support those feelings. As a group, the school community members decide on what needs to happen or change for those feelings to be consistently present.</a:t>
            </a:r>
            <a:br>
              <a:rPr lang="en-US" dirty="0"/>
            </a:br>
            <a:endParaRPr lang="en-US" sz="600" dirty="0"/>
          </a:p>
          <a:p>
            <a:pPr marL="0" indent="0">
              <a:buNone/>
            </a:pPr>
            <a:r>
              <a:rPr lang="en-US" dirty="0"/>
              <a:t>All Charters are structured around two primary </a:t>
            </a:r>
            <a:br>
              <a:rPr lang="en-US" dirty="0"/>
            </a:br>
            <a:r>
              <a:rPr lang="en-US" dirty="0"/>
              <a:t>questions:</a:t>
            </a:r>
            <a:br>
              <a:rPr lang="en-US" dirty="0"/>
            </a:br>
            <a:endParaRPr lang="en-US" sz="600" dirty="0"/>
          </a:p>
          <a:p>
            <a:pPr lvl="1">
              <a:buClr>
                <a:srgbClr val="01447B"/>
              </a:buClr>
              <a:buFont typeface="Wingdings" panose="05000000000000000000" pitchFamily="2" charset="2"/>
              <a:buChar char="«"/>
            </a:pPr>
            <a:r>
              <a:rPr lang="en-US" sz="1800" b="1" dirty="0">
                <a:solidFill>
                  <a:srgbClr val="D9531E"/>
                </a:solidFill>
              </a:rPr>
              <a:t> How do we want to feel?</a:t>
            </a:r>
            <a:br>
              <a:rPr lang="en-US" sz="1800" b="1" dirty="0">
                <a:solidFill>
                  <a:srgbClr val="D9531E"/>
                </a:solidFill>
              </a:rPr>
            </a:br>
            <a:endParaRPr lang="en-US" sz="600" dirty="0">
              <a:solidFill>
                <a:srgbClr val="D9531E"/>
              </a:solidFill>
            </a:endParaRPr>
          </a:p>
          <a:p>
            <a:pPr lvl="1">
              <a:buClr>
                <a:srgbClr val="01447B"/>
              </a:buClr>
              <a:buFont typeface="Wingdings" panose="05000000000000000000" pitchFamily="2" charset="2"/>
              <a:buChar char="«"/>
            </a:pPr>
            <a:r>
              <a:rPr lang="en-US" sz="1800" b="1" dirty="0">
                <a:solidFill>
                  <a:srgbClr val="D9531E"/>
                </a:solidFill>
              </a:rPr>
              <a:t> How will we help each other to </a:t>
            </a:r>
            <a:br>
              <a:rPr lang="en-US" sz="1800" b="1" dirty="0">
                <a:solidFill>
                  <a:srgbClr val="D9531E"/>
                </a:solidFill>
              </a:rPr>
            </a:br>
            <a:r>
              <a:rPr lang="en-US" sz="1800" b="1" dirty="0">
                <a:solidFill>
                  <a:srgbClr val="D9531E"/>
                </a:solidFill>
              </a:rPr>
              <a:t>  experience these feelings?</a:t>
            </a:r>
            <a:endParaRPr lang="en-US" sz="1800" dirty="0">
              <a:solidFill>
                <a:srgbClr val="D9531E"/>
              </a:solidFill>
            </a:endParaRPr>
          </a:p>
          <a:p>
            <a:pPr marL="0" indent="0">
              <a:buNone/>
            </a:pPr>
            <a:endParaRPr lang="en-US" dirty="0"/>
          </a:p>
          <a:p>
            <a:endParaRPr lang="en-US" dirty="0"/>
          </a:p>
        </p:txBody>
      </p:sp>
      <p:sp>
        <p:nvSpPr>
          <p:cNvPr id="4" name="Title 1">
            <a:extLst>
              <a:ext uri="{FF2B5EF4-FFF2-40B4-BE49-F238E27FC236}">
                <a16:creationId xmlns:a16="http://schemas.microsoft.com/office/drawing/2014/main" id="{326A244A-475B-43D4-BA4B-01538C9DF4BC}"/>
              </a:ext>
            </a:extLst>
          </p:cNvPr>
          <p:cNvSpPr>
            <a:spLocks noGrp="1"/>
          </p:cNvSpPr>
          <p:nvPr>
            <p:ph type="title"/>
          </p:nvPr>
        </p:nvSpPr>
        <p:spPr>
          <a:xfrm>
            <a:off x="1614488" y="13692"/>
            <a:ext cx="5915025" cy="764978"/>
          </a:xfrm>
        </p:spPr>
        <p:txBody>
          <a:bodyPr/>
          <a:lstStyle/>
          <a:p>
            <a:pPr algn="ctr"/>
            <a:r>
              <a:rPr lang="en-US" cap="all" dirty="0">
                <a:solidFill>
                  <a:schemeClr val="bg1"/>
                </a:solidFill>
                <a:latin typeface="Arial Black" panose="020B0A04020102020204" pitchFamily="34" charset="0"/>
              </a:rPr>
              <a:t>THE CHARTER</a:t>
            </a:r>
            <a:endParaRPr lang="en-US" dirty="0">
              <a:solidFill>
                <a:schemeClr val="bg1"/>
              </a:solidFill>
              <a:latin typeface="Arial Black" panose="020B0A04020102020204" pitchFamily="34" charset="0"/>
            </a:endParaRPr>
          </a:p>
        </p:txBody>
      </p:sp>
      <p:pic>
        <p:nvPicPr>
          <p:cNvPr id="11266" name="Picture 2" descr="Teachers at a training session hold their team Charter">
            <a:extLst>
              <a:ext uri="{FF2B5EF4-FFF2-40B4-BE49-F238E27FC236}">
                <a16:creationId xmlns:a16="http://schemas.microsoft.com/office/drawing/2014/main" id="{8CE81D14-3A51-4EC6-B931-84AC8861FE9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21748" y="2712141"/>
            <a:ext cx="2236133" cy="22361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22C3CCDB-1D1C-29EA-26FA-B3D48E281A0A}"/>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22</a:t>
            </a:fld>
            <a:endParaRPr lang="en-US" dirty="0"/>
          </a:p>
        </p:txBody>
      </p:sp>
    </p:spTree>
    <p:extLst>
      <p:ext uri="{BB962C8B-B14F-4D97-AF65-F5344CB8AC3E}">
        <p14:creationId xmlns:p14="http://schemas.microsoft.com/office/powerpoint/2010/main" val="1018398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6A244A-475B-43D4-BA4B-01538C9DF4BC}"/>
              </a:ext>
            </a:extLst>
          </p:cNvPr>
          <p:cNvSpPr>
            <a:spLocks noGrp="1"/>
          </p:cNvSpPr>
          <p:nvPr>
            <p:ph type="title"/>
          </p:nvPr>
        </p:nvSpPr>
        <p:spPr>
          <a:xfrm>
            <a:off x="1614488" y="13692"/>
            <a:ext cx="5915025" cy="772121"/>
          </a:xfrm>
        </p:spPr>
        <p:txBody>
          <a:bodyPr/>
          <a:lstStyle/>
          <a:p>
            <a:pPr algn="ctr"/>
            <a:r>
              <a:rPr lang="en-US" cap="all" dirty="0">
                <a:solidFill>
                  <a:schemeClr val="bg1"/>
                </a:solidFill>
                <a:latin typeface="Arial Black" panose="020B0A04020102020204" pitchFamily="34" charset="0"/>
              </a:rPr>
              <a:t>CHARTER vs rules</a:t>
            </a:r>
            <a:endParaRPr lang="en-US" dirty="0">
              <a:solidFill>
                <a:schemeClr val="bg1"/>
              </a:solidFill>
              <a:latin typeface="Arial Black" panose="020B0A04020102020204" pitchFamily="34" charset="0"/>
            </a:endParaRPr>
          </a:p>
        </p:txBody>
      </p:sp>
      <p:pic>
        <p:nvPicPr>
          <p:cNvPr id="1026" name="Picture 2" descr="Elementary classroom rules High Resolution Stock Photography and Images -  Alamy">
            <a:extLst>
              <a:ext uri="{FF2B5EF4-FFF2-40B4-BE49-F238E27FC236}">
                <a16:creationId xmlns:a16="http://schemas.microsoft.com/office/drawing/2014/main" id="{107C5713-5FDE-4539-BDCD-E7A94CFA6CC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345795" y="718539"/>
            <a:ext cx="1962939" cy="23587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Pin on Teaching">
            <a:extLst>
              <a:ext uri="{FF2B5EF4-FFF2-40B4-BE49-F238E27FC236}">
                <a16:creationId xmlns:a16="http://schemas.microsoft.com/office/drawing/2014/main" id="{F0C9FE01-0540-4C63-A22A-EAEE8D2FBED8}"/>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630099" y="718539"/>
            <a:ext cx="1883800" cy="23587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Soriano, Fe / Classroom Rules &amp; Policies">
            <a:extLst>
              <a:ext uri="{FF2B5EF4-FFF2-40B4-BE49-F238E27FC236}">
                <a16:creationId xmlns:a16="http://schemas.microsoft.com/office/drawing/2014/main" id="{C10C6F89-10DE-4D8F-A2B4-1B15BD2E0BD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835264" y="718539"/>
            <a:ext cx="1797796" cy="23587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4" name="Picture 10" descr="Hadas has her rules. Look how neat her handwriting is! | Flickr">
            <a:extLst>
              <a:ext uri="{FF2B5EF4-FFF2-40B4-BE49-F238E27FC236}">
                <a16:creationId xmlns:a16="http://schemas.microsoft.com/office/drawing/2014/main" id="{727431A1-F899-4309-9A78-065244575D18}"/>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137065" y="3197116"/>
            <a:ext cx="4869871" cy="1849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89211CFD-15CA-77C2-1009-AFBDC8333ABE}"/>
                  </a:ext>
                </a:extLst>
              </p14:cNvPr>
              <p14:cNvContentPartPr/>
              <p14:nvPr/>
            </p14:nvContentPartPr>
            <p14:xfrm>
              <a:off x="1175670" y="2473470"/>
              <a:ext cx="46980" cy="120150"/>
            </p14:xfrm>
          </p:contentPart>
        </mc:Choice>
        <mc:Fallback xmlns="">
          <p:pic>
            <p:nvPicPr>
              <p:cNvPr id="2" name="Ink 1">
                <a:extLst>
                  <a:ext uri="{FF2B5EF4-FFF2-40B4-BE49-F238E27FC236}">
                    <a16:creationId xmlns:a16="http://schemas.microsoft.com/office/drawing/2014/main" id="{89211CFD-15CA-77C2-1009-AFBDC8333ABE}"/>
                  </a:ext>
                </a:extLst>
              </p:cNvPr>
              <p:cNvPicPr/>
              <p:nvPr/>
            </p:nvPicPr>
            <p:blipFill>
              <a:blip r:embed="rId8"/>
              <a:stretch>
                <a:fillRect/>
              </a:stretch>
            </p:blipFill>
            <p:spPr>
              <a:xfrm>
                <a:off x="1166346" y="2464117"/>
                <a:ext cx="65629" cy="138856"/>
              </a:xfrm>
              <a:prstGeom prst="rect">
                <a:avLst/>
              </a:prstGeom>
            </p:spPr>
          </p:pic>
        </mc:Fallback>
      </mc:AlternateContent>
      <p:sp>
        <p:nvSpPr>
          <p:cNvPr id="5" name="Slide Number Placeholder 3">
            <a:extLst>
              <a:ext uri="{FF2B5EF4-FFF2-40B4-BE49-F238E27FC236}">
                <a16:creationId xmlns:a16="http://schemas.microsoft.com/office/drawing/2014/main" id="{66EE496F-F360-23FF-B5A4-DDB91950449D}"/>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23</a:t>
            </a:fld>
            <a:endParaRPr lang="en-US" dirty="0"/>
          </a:p>
        </p:txBody>
      </p:sp>
    </p:spTree>
    <p:extLst>
      <p:ext uri="{BB962C8B-B14F-4D97-AF65-F5344CB8AC3E}">
        <p14:creationId xmlns:p14="http://schemas.microsoft.com/office/powerpoint/2010/main" val="300695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16C806-D738-480A-B30A-52C50F7730CF}"/>
              </a:ext>
            </a:extLst>
          </p:cNvPr>
          <p:cNvSpPr>
            <a:spLocks noGrp="1"/>
          </p:cNvSpPr>
          <p:nvPr>
            <p:ph idx="1"/>
          </p:nvPr>
        </p:nvSpPr>
        <p:spPr>
          <a:xfrm>
            <a:off x="3400789" y="1034384"/>
            <a:ext cx="3595708" cy="2474603"/>
          </a:xfrm>
        </p:spPr>
        <p:txBody>
          <a:bodyPr>
            <a:normAutofit fontScale="92500"/>
          </a:bodyPr>
          <a:lstStyle/>
          <a:p>
            <a:pPr marL="0" indent="0">
              <a:buNone/>
            </a:pPr>
            <a:r>
              <a:rPr lang="en-US" sz="2100" dirty="0"/>
              <a:t>The Charter creates the </a:t>
            </a:r>
            <a:r>
              <a:rPr lang="en-US" sz="2100" b="1" dirty="0">
                <a:solidFill>
                  <a:srgbClr val="D9531E"/>
                </a:solidFill>
              </a:rPr>
              <a:t>WHY</a:t>
            </a:r>
            <a:r>
              <a:rPr lang="en-US" sz="2100" dirty="0"/>
              <a:t> for the classroom rules or social contract.  How we want to feel will lead into strategies that will foster and maintain them.</a:t>
            </a:r>
            <a:r>
              <a:rPr lang="en-US" sz="2100" b="1" dirty="0"/>
              <a:t>  </a:t>
            </a:r>
            <a:r>
              <a:rPr lang="en-US" sz="2100" b="1" dirty="0">
                <a:solidFill>
                  <a:srgbClr val="01447B"/>
                </a:solidFill>
              </a:rPr>
              <a:t>The “rules” naturally follow </a:t>
            </a:r>
            <a:r>
              <a:rPr lang="en-US" sz="2100" dirty="0"/>
              <a:t>– but rather than for basic compliance, they will have a deeper level of meaning and purpose.</a:t>
            </a:r>
          </a:p>
          <a:p>
            <a:pPr marL="0" indent="0">
              <a:buNone/>
            </a:pPr>
            <a:endParaRPr lang="en-US" dirty="0"/>
          </a:p>
          <a:p>
            <a:endParaRPr lang="en-US" dirty="0"/>
          </a:p>
        </p:txBody>
      </p:sp>
      <p:sp>
        <p:nvSpPr>
          <p:cNvPr id="4" name="Title 1">
            <a:extLst>
              <a:ext uri="{FF2B5EF4-FFF2-40B4-BE49-F238E27FC236}">
                <a16:creationId xmlns:a16="http://schemas.microsoft.com/office/drawing/2014/main" id="{326A244A-475B-43D4-BA4B-01538C9DF4BC}"/>
              </a:ext>
            </a:extLst>
          </p:cNvPr>
          <p:cNvSpPr>
            <a:spLocks noGrp="1"/>
          </p:cNvSpPr>
          <p:nvPr>
            <p:ph type="title"/>
          </p:nvPr>
        </p:nvSpPr>
        <p:spPr>
          <a:xfrm>
            <a:off x="1614488" y="13692"/>
            <a:ext cx="5915025" cy="772121"/>
          </a:xfrm>
        </p:spPr>
        <p:txBody>
          <a:bodyPr/>
          <a:lstStyle/>
          <a:p>
            <a:pPr algn="ctr"/>
            <a:r>
              <a:rPr lang="en-US" cap="all" dirty="0">
                <a:solidFill>
                  <a:schemeClr val="bg1"/>
                </a:solidFill>
                <a:latin typeface="Arial Black" panose="020B0A04020102020204" pitchFamily="34" charset="0"/>
              </a:rPr>
              <a:t>THE VALUE OF A CHARTER</a:t>
            </a:r>
            <a:endParaRPr lang="en-US" dirty="0">
              <a:solidFill>
                <a:schemeClr val="bg1"/>
              </a:solidFill>
              <a:latin typeface="Arial Black" panose="020B0A04020102020204" pitchFamily="34" charset="0"/>
            </a:endParaRPr>
          </a:p>
        </p:txBody>
      </p:sp>
      <p:pic>
        <p:nvPicPr>
          <p:cNvPr id="5" name="Picture 2" descr="Elementary classroom rules High Resolution Stock Photography and Images -  Alamy">
            <a:extLst>
              <a:ext uri="{FF2B5EF4-FFF2-40B4-BE49-F238E27FC236}">
                <a16:creationId xmlns:a16="http://schemas.microsoft.com/office/drawing/2014/main" id="{81543D73-F8A7-4DC8-85E5-5589B659685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892673" y="847078"/>
            <a:ext cx="1058902" cy="1272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6" descr="Pin on Teaching">
            <a:extLst>
              <a:ext uri="{FF2B5EF4-FFF2-40B4-BE49-F238E27FC236}">
                <a16:creationId xmlns:a16="http://schemas.microsoft.com/office/drawing/2014/main" id="{986F0EE5-A4A3-4AAE-9AE0-2704160CB08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935249" y="2271686"/>
            <a:ext cx="1016210" cy="1272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8" descr="Soriano, Fe / Classroom Rules &amp; Policies">
            <a:extLst>
              <a:ext uri="{FF2B5EF4-FFF2-40B4-BE49-F238E27FC236}">
                <a16:creationId xmlns:a16="http://schemas.microsoft.com/office/drawing/2014/main" id="{48352660-7FA2-4DC0-9CD3-1FF06613D85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935249" y="3700699"/>
            <a:ext cx="1016210" cy="13332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10" descr="Hadas has her rules. Look how neat her handwriting is! | Flickr">
            <a:extLst>
              <a:ext uri="{FF2B5EF4-FFF2-40B4-BE49-F238E27FC236}">
                <a16:creationId xmlns:a16="http://schemas.microsoft.com/office/drawing/2014/main" id="{294B7942-0A61-4AAF-ADDB-A0D9D407B0E1}"/>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465173" y="3700699"/>
            <a:ext cx="3510466" cy="13332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9C21AD6-AB43-4CE2-874F-FB492FD8EB37}"/>
              </a:ext>
            </a:extLst>
          </p:cNvPr>
          <p:cNvPicPr>
            <a:picLocks noChangeAspect="1"/>
          </p:cNvPicPr>
          <p:nvPr/>
        </p:nvPicPr>
        <p:blipFill>
          <a:blip r:embed="rId7"/>
          <a:stretch>
            <a:fillRect/>
          </a:stretch>
        </p:blipFill>
        <p:spPr>
          <a:xfrm>
            <a:off x="7208751" y="1768299"/>
            <a:ext cx="1101531" cy="1006774"/>
          </a:xfrm>
          <a:prstGeom prst="rect">
            <a:avLst/>
          </a:prstGeom>
        </p:spPr>
      </p:pic>
      <p:sp>
        <p:nvSpPr>
          <p:cNvPr id="10" name="Slide Number Placeholder 3">
            <a:extLst>
              <a:ext uri="{FF2B5EF4-FFF2-40B4-BE49-F238E27FC236}">
                <a16:creationId xmlns:a16="http://schemas.microsoft.com/office/drawing/2014/main" id="{0A5C0462-3477-1247-2EFC-BA6DA2D84EB7}"/>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24</a:t>
            </a:fld>
            <a:endParaRPr lang="en-US" dirty="0"/>
          </a:p>
        </p:txBody>
      </p:sp>
    </p:spTree>
    <p:extLst>
      <p:ext uri="{BB962C8B-B14F-4D97-AF65-F5344CB8AC3E}">
        <p14:creationId xmlns:p14="http://schemas.microsoft.com/office/powerpoint/2010/main" val="2550780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56F68D-76BD-3F30-1CE8-997E353E5F1D}"/>
              </a:ext>
            </a:extLst>
          </p:cNvPr>
          <p:cNvSpPr>
            <a:spLocks noGrp="1"/>
          </p:cNvSpPr>
          <p:nvPr>
            <p:ph type="sldNum" sz="quarter" idx="12"/>
          </p:nvPr>
        </p:nvSpPr>
        <p:spPr/>
        <p:txBody>
          <a:bodyPr/>
          <a:lstStyle/>
          <a:p>
            <a:pPr defTabSz="685800"/>
            <a:fld id="{0997F69B-C601-4671-83DA-CD711E663B8B}" type="slidenum">
              <a:rPr lang="en-US">
                <a:latin typeface="Calibri"/>
              </a:rPr>
              <a:pPr defTabSz="685800"/>
              <a:t>25</a:t>
            </a:fld>
            <a:endParaRPr lang="en-US">
              <a:latin typeface="Calibri"/>
            </a:endParaRPr>
          </a:p>
        </p:txBody>
      </p:sp>
      <p:pic>
        <p:nvPicPr>
          <p:cNvPr id="20" name="Picture 19" descr="Logo&#10;&#10;Description automatically generated">
            <a:extLst>
              <a:ext uri="{FF2B5EF4-FFF2-40B4-BE49-F238E27FC236}">
                <a16:creationId xmlns:a16="http://schemas.microsoft.com/office/drawing/2014/main" id="{459193C5-F534-DA9D-0779-1B8AFB8565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75162" y="4662500"/>
            <a:ext cx="461891" cy="422675"/>
          </a:xfrm>
          <a:prstGeom prst="rect">
            <a:avLst/>
          </a:prstGeom>
          <a:solidFill>
            <a:schemeClr val="bg1"/>
          </a:solidFill>
          <a:effectLst>
            <a:softEdge rad="22225"/>
          </a:effectLst>
        </p:spPr>
      </p:pic>
      <p:sp>
        <p:nvSpPr>
          <p:cNvPr id="23" name="Title 1">
            <a:extLst>
              <a:ext uri="{FF2B5EF4-FFF2-40B4-BE49-F238E27FC236}">
                <a16:creationId xmlns:a16="http://schemas.microsoft.com/office/drawing/2014/main" id="{49EAE7BC-80C3-BBC7-FF02-DDA53938A416}"/>
              </a:ext>
            </a:extLst>
          </p:cNvPr>
          <p:cNvSpPr>
            <a:spLocks noGrp="1"/>
          </p:cNvSpPr>
          <p:nvPr>
            <p:ph type="title"/>
          </p:nvPr>
        </p:nvSpPr>
        <p:spPr>
          <a:xfrm>
            <a:off x="1485900" y="205979"/>
            <a:ext cx="5715000" cy="532575"/>
          </a:xfrm>
        </p:spPr>
        <p:txBody>
          <a:bodyPr/>
          <a:lstStyle/>
          <a:p>
            <a:pPr algn="ctr"/>
            <a:r>
              <a:rPr lang="en-US" dirty="0">
                <a:latin typeface="Neutra Text TF Alt" panose="02000000000000000000" pitchFamily="2" charset="0"/>
              </a:rPr>
              <a:t>A </a:t>
            </a:r>
            <a:r>
              <a:rPr lang="en-US" dirty="0">
                <a:solidFill>
                  <a:srgbClr val="D9531E"/>
                </a:solidFill>
                <a:latin typeface="Neutra Text TF Alt" panose="02000000000000000000" pitchFamily="2" charset="0"/>
              </a:rPr>
              <a:t>Look</a:t>
            </a:r>
            <a:r>
              <a:rPr lang="en-US" dirty="0">
                <a:latin typeface="Neutra Text TF Alt" panose="02000000000000000000" pitchFamily="2" charset="0"/>
              </a:rPr>
              <a:t> Under the Hood</a:t>
            </a:r>
          </a:p>
        </p:txBody>
      </p:sp>
      <p:grpSp>
        <p:nvGrpSpPr>
          <p:cNvPr id="6" name="Group 5">
            <a:extLst>
              <a:ext uri="{FF2B5EF4-FFF2-40B4-BE49-F238E27FC236}">
                <a16:creationId xmlns:a16="http://schemas.microsoft.com/office/drawing/2014/main" id="{2D9FA31B-5843-ABFD-3C74-C0598290E881}"/>
              </a:ext>
            </a:extLst>
          </p:cNvPr>
          <p:cNvGrpSpPr/>
          <p:nvPr/>
        </p:nvGrpSpPr>
        <p:grpSpPr>
          <a:xfrm>
            <a:off x="197940" y="787603"/>
            <a:ext cx="6617197" cy="3824081"/>
            <a:chOff x="1003158" y="1210278"/>
            <a:chExt cx="6617197" cy="3824081"/>
          </a:xfrm>
        </p:grpSpPr>
        <p:pic>
          <p:nvPicPr>
            <p:cNvPr id="1026" name="Picture 2" descr="Neuroscience in Care Class, Why it Matters!">
              <a:extLst>
                <a:ext uri="{FF2B5EF4-FFF2-40B4-BE49-F238E27FC236}">
                  <a16:creationId xmlns:a16="http://schemas.microsoft.com/office/drawing/2014/main" id="{9250ECFB-8AF6-DE69-C2C0-7F20F742375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066444" y="1210278"/>
              <a:ext cx="6553911" cy="38035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8A00430-EEF6-0B4C-D9D4-0FD907D1C67C}"/>
                </a:ext>
              </a:extLst>
            </p:cNvPr>
            <p:cNvPicPr>
              <a:picLocks noChangeAspect="1"/>
            </p:cNvPicPr>
            <p:nvPr/>
          </p:nvPicPr>
          <p:blipFill>
            <a:blip r:embed="rId5"/>
            <a:stretch>
              <a:fillRect/>
            </a:stretch>
          </p:blipFill>
          <p:spPr>
            <a:xfrm>
              <a:off x="1003158" y="4581610"/>
              <a:ext cx="4145460" cy="452749"/>
            </a:xfrm>
            <a:prstGeom prst="rect">
              <a:avLst/>
            </a:prstGeom>
          </p:spPr>
        </p:pic>
      </p:grpSp>
    </p:spTree>
    <p:extLst>
      <p:ext uri="{BB962C8B-B14F-4D97-AF65-F5344CB8AC3E}">
        <p14:creationId xmlns:p14="http://schemas.microsoft.com/office/powerpoint/2010/main" val="2677365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56F68D-76BD-3F30-1CE8-997E353E5F1D}"/>
              </a:ext>
            </a:extLst>
          </p:cNvPr>
          <p:cNvSpPr>
            <a:spLocks noGrp="1"/>
          </p:cNvSpPr>
          <p:nvPr>
            <p:ph type="sldNum" sz="quarter" idx="12"/>
          </p:nvPr>
        </p:nvSpPr>
        <p:spPr/>
        <p:txBody>
          <a:bodyPr/>
          <a:lstStyle/>
          <a:p>
            <a:pPr defTabSz="685800"/>
            <a:fld id="{0997F69B-C601-4671-83DA-CD711E663B8B}" type="slidenum">
              <a:rPr lang="en-US">
                <a:latin typeface="Calibri"/>
              </a:rPr>
              <a:pPr defTabSz="685800"/>
              <a:t>26</a:t>
            </a:fld>
            <a:endParaRPr lang="en-US">
              <a:latin typeface="Calibri"/>
            </a:endParaRPr>
          </a:p>
        </p:txBody>
      </p:sp>
      <p:pic>
        <p:nvPicPr>
          <p:cNvPr id="20" name="Picture 19" descr="Logo&#10;&#10;Description automatically generated">
            <a:extLst>
              <a:ext uri="{FF2B5EF4-FFF2-40B4-BE49-F238E27FC236}">
                <a16:creationId xmlns:a16="http://schemas.microsoft.com/office/drawing/2014/main" id="{459193C5-F534-DA9D-0779-1B8AFB8565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75162" y="4667775"/>
            <a:ext cx="461891" cy="422675"/>
          </a:xfrm>
          <a:prstGeom prst="rect">
            <a:avLst/>
          </a:prstGeom>
          <a:solidFill>
            <a:schemeClr val="bg1"/>
          </a:solidFill>
          <a:effectLst>
            <a:softEdge rad="22225"/>
          </a:effectLst>
        </p:spPr>
      </p:pic>
      <p:sp>
        <p:nvSpPr>
          <p:cNvPr id="23" name="Title 1">
            <a:extLst>
              <a:ext uri="{FF2B5EF4-FFF2-40B4-BE49-F238E27FC236}">
                <a16:creationId xmlns:a16="http://schemas.microsoft.com/office/drawing/2014/main" id="{49EAE7BC-80C3-BBC7-FF02-DDA53938A416}"/>
              </a:ext>
            </a:extLst>
          </p:cNvPr>
          <p:cNvSpPr>
            <a:spLocks noGrp="1"/>
          </p:cNvSpPr>
          <p:nvPr>
            <p:ph type="title"/>
          </p:nvPr>
        </p:nvSpPr>
        <p:spPr>
          <a:xfrm>
            <a:off x="1345224" y="205979"/>
            <a:ext cx="6055941" cy="532575"/>
          </a:xfrm>
        </p:spPr>
        <p:txBody>
          <a:bodyPr/>
          <a:lstStyle/>
          <a:p>
            <a:pPr algn="ctr"/>
            <a:r>
              <a:rPr lang="en-US" dirty="0">
                <a:latin typeface="Neutra Text TF Alt" panose="02000000000000000000" pitchFamily="2" charset="0"/>
              </a:rPr>
              <a:t>The </a:t>
            </a:r>
            <a:r>
              <a:rPr lang="en-US" dirty="0">
                <a:solidFill>
                  <a:srgbClr val="D9531E"/>
                </a:solidFill>
                <a:latin typeface="Neutra Text TF Alt" panose="02000000000000000000" pitchFamily="2" charset="0"/>
              </a:rPr>
              <a:t>Order</a:t>
            </a:r>
            <a:r>
              <a:rPr lang="en-US" dirty="0">
                <a:latin typeface="Neutra Text TF Alt" panose="02000000000000000000" pitchFamily="2" charset="0"/>
              </a:rPr>
              <a:t> of Brain Operations</a:t>
            </a:r>
          </a:p>
        </p:txBody>
      </p:sp>
      <p:pic>
        <p:nvPicPr>
          <p:cNvPr id="4" name="Picture 2" descr="Wisconsin police officer narrowly avoids sliding car">
            <a:extLst>
              <a:ext uri="{FF2B5EF4-FFF2-40B4-BE49-F238E27FC236}">
                <a16:creationId xmlns:a16="http://schemas.microsoft.com/office/drawing/2014/main" id="{AAA58E03-7840-B012-1383-6A24B32F4A9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23118" y="1768970"/>
            <a:ext cx="5364480" cy="3017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DC76AE4-7FF4-80DE-BC92-AEF1F0F794FC}"/>
              </a:ext>
            </a:extLst>
          </p:cNvPr>
          <p:cNvSpPr txBox="1"/>
          <p:nvPr/>
        </p:nvSpPr>
        <p:spPr>
          <a:xfrm>
            <a:off x="251460" y="961374"/>
            <a:ext cx="8054340" cy="64633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rPr>
              <a:t>The emotion brain responds to an event more quickly than the thinking brain.</a:t>
            </a:r>
          </a:p>
          <a:p>
            <a:pPr marL="0" marR="0" lvl="0" indent="0" algn="r" defTabSz="457200" eaLnBrk="1" fontAlgn="auto" latinLnBrk="0" hangingPunct="1">
              <a:lnSpc>
                <a:spcPct val="100000"/>
              </a:lnSpc>
              <a:spcBef>
                <a:spcPts val="0"/>
              </a:spcBef>
              <a:spcAft>
                <a:spcPts val="0"/>
              </a:spcAft>
              <a:buClrTx/>
              <a:buSzTx/>
              <a:buFontTx/>
              <a:buNone/>
              <a:tabLst/>
              <a:defRPr/>
            </a:pPr>
            <a:r>
              <a:rPr kumimoji="0" lang="en-US" b="0" i="1" u="none" strike="noStrike" kern="0" cap="none" spc="0" normalizeH="0" baseline="0" noProof="0" dirty="0">
                <a:ln>
                  <a:noFill/>
                </a:ln>
                <a:solidFill>
                  <a:prstClr val="black"/>
                </a:solidFill>
                <a:effectLst/>
                <a:uLnTx/>
                <a:uFillTx/>
              </a:rPr>
              <a:t>-Daniel Goleman</a:t>
            </a:r>
          </a:p>
        </p:txBody>
      </p:sp>
    </p:spTree>
    <p:extLst>
      <p:ext uri="{BB962C8B-B14F-4D97-AF65-F5344CB8AC3E}">
        <p14:creationId xmlns:p14="http://schemas.microsoft.com/office/powerpoint/2010/main" val="4189130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diagram of the brain&#10;&#10;Description automatically generated">
            <a:extLst>
              <a:ext uri="{FF2B5EF4-FFF2-40B4-BE49-F238E27FC236}">
                <a16:creationId xmlns:a16="http://schemas.microsoft.com/office/drawing/2014/main" id="{A06E52D7-E730-583C-BE37-F9B340FB7E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4061" y="816142"/>
            <a:ext cx="5770075" cy="4096754"/>
          </a:xfrm>
          <a:prstGeom prst="rect">
            <a:avLst/>
          </a:prstGeom>
        </p:spPr>
      </p:pic>
      <p:sp>
        <p:nvSpPr>
          <p:cNvPr id="5" name="Slide Number Placeholder 4">
            <a:extLst>
              <a:ext uri="{FF2B5EF4-FFF2-40B4-BE49-F238E27FC236}">
                <a16:creationId xmlns:a16="http://schemas.microsoft.com/office/drawing/2014/main" id="{6356F68D-76BD-3F30-1CE8-997E353E5F1D}"/>
              </a:ext>
            </a:extLst>
          </p:cNvPr>
          <p:cNvSpPr>
            <a:spLocks noGrp="1"/>
          </p:cNvSpPr>
          <p:nvPr>
            <p:ph type="sldNum" sz="quarter" idx="12"/>
          </p:nvPr>
        </p:nvSpPr>
        <p:spPr/>
        <p:txBody>
          <a:bodyPr/>
          <a:lstStyle/>
          <a:p>
            <a:pPr defTabSz="685800"/>
            <a:fld id="{0997F69B-C601-4671-83DA-CD711E663B8B}" type="slidenum">
              <a:rPr lang="en-US">
                <a:latin typeface="Calibri"/>
              </a:rPr>
              <a:pPr defTabSz="685800"/>
              <a:t>27</a:t>
            </a:fld>
            <a:endParaRPr lang="en-US">
              <a:latin typeface="Calibri"/>
            </a:endParaRPr>
          </a:p>
        </p:txBody>
      </p:sp>
      <p:sp>
        <p:nvSpPr>
          <p:cNvPr id="12" name="TextBox 11">
            <a:extLst>
              <a:ext uri="{FF2B5EF4-FFF2-40B4-BE49-F238E27FC236}">
                <a16:creationId xmlns:a16="http://schemas.microsoft.com/office/drawing/2014/main" id="{BAD16D63-9963-0745-0EE6-28AEE77D2DFC}"/>
              </a:ext>
            </a:extLst>
          </p:cNvPr>
          <p:cNvSpPr txBox="1"/>
          <p:nvPr/>
        </p:nvSpPr>
        <p:spPr>
          <a:xfrm>
            <a:off x="1352029" y="1869665"/>
            <a:ext cx="1263317" cy="715581"/>
          </a:xfrm>
          <a:prstGeom prst="rect">
            <a:avLst/>
          </a:prstGeom>
          <a:noFill/>
        </p:spPr>
        <p:txBody>
          <a:bodyPr wrap="square" rtlCol="0">
            <a:spAutoFit/>
          </a:bodyPr>
          <a:lstStyle/>
          <a:p>
            <a:pPr defTabSz="685800"/>
            <a:r>
              <a:rPr lang="en-US" sz="1350" dirty="0">
                <a:solidFill>
                  <a:srgbClr val="00447C"/>
                </a:solidFill>
                <a:latin typeface="Calibri"/>
              </a:rPr>
              <a:t>Attention</a:t>
            </a:r>
          </a:p>
          <a:p>
            <a:pPr defTabSz="685800"/>
            <a:r>
              <a:rPr lang="en-US" sz="1350" dirty="0">
                <a:solidFill>
                  <a:srgbClr val="00447C"/>
                </a:solidFill>
                <a:latin typeface="Calibri"/>
              </a:rPr>
              <a:t>Concentration</a:t>
            </a:r>
          </a:p>
          <a:p>
            <a:pPr defTabSz="685800"/>
            <a:r>
              <a:rPr lang="en-US" sz="1350" dirty="0">
                <a:solidFill>
                  <a:srgbClr val="00447C"/>
                </a:solidFill>
                <a:latin typeface="Calibri"/>
              </a:rPr>
              <a:t>Focus</a:t>
            </a:r>
          </a:p>
        </p:txBody>
      </p:sp>
      <p:sp>
        <p:nvSpPr>
          <p:cNvPr id="13" name="TextBox 12">
            <a:extLst>
              <a:ext uri="{FF2B5EF4-FFF2-40B4-BE49-F238E27FC236}">
                <a16:creationId xmlns:a16="http://schemas.microsoft.com/office/drawing/2014/main" id="{D2E41525-8DDC-B974-411A-330777E91F82}"/>
              </a:ext>
            </a:extLst>
          </p:cNvPr>
          <p:cNvSpPr txBox="1"/>
          <p:nvPr/>
        </p:nvSpPr>
        <p:spPr>
          <a:xfrm>
            <a:off x="6160128" y="4357524"/>
            <a:ext cx="1452853" cy="507831"/>
          </a:xfrm>
          <a:prstGeom prst="rect">
            <a:avLst/>
          </a:prstGeom>
          <a:noFill/>
        </p:spPr>
        <p:txBody>
          <a:bodyPr wrap="square" rtlCol="0">
            <a:spAutoFit/>
          </a:bodyPr>
          <a:lstStyle/>
          <a:p>
            <a:pPr defTabSz="685800"/>
            <a:r>
              <a:rPr lang="en-US" sz="1350" dirty="0">
                <a:solidFill>
                  <a:srgbClr val="00447C"/>
                </a:solidFill>
                <a:latin typeface="Calibri"/>
              </a:rPr>
              <a:t>Learning</a:t>
            </a:r>
          </a:p>
          <a:p>
            <a:pPr defTabSz="685800"/>
            <a:r>
              <a:rPr lang="en-US" sz="1350" dirty="0">
                <a:solidFill>
                  <a:srgbClr val="00447C"/>
                </a:solidFill>
                <a:latin typeface="Calibri"/>
              </a:rPr>
              <a:t>Episodic Memory</a:t>
            </a:r>
          </a:p>
        </p:txBody>
      </p:sp>
      <p:sp>
        <p:nvSpPr>
          <p:cNvPr id="14" name="TextBox 13">
            <a:extLst>
              <a:ext uri="{FF2B5EF4-FFF2-40B4-BE49-F238E27FC236}">
                <a16:creationId xmlns:a16="http://schemas.microsoft.com/office/drawing/2014/main" id="{0C64A971-B105-EF5A-7314-F62F8816BA32}"/>
              </a:ext>
            </a:extLst>
          </p:cNvPr>
          <p:cNvSpPr txBox="1"/>
          <p:nvPr/>
        </p:nvSpPr>
        <p:spPr>
          <a:xfrm>
            <a:off x="1189603" y="3805312"/>
            <a:ext cx="1708484" cy="507831"/>
          </a:xfrm>
          <a:prstGeom prst="rect">
            <a:avLst/>
          </a:prstGeom>
          <a:noFill/>
        </p:spPr>
        <p:txBody>
          <a:bodyPr wrap="square" rtlCol="0">
            <a:spAutoFit/>
          </a:bodyPr>
          <a:lstStyle/>
          <a:p>
            <a:pPr algn="r" defTabSz="685800"/>
            <a:r>
              <a:rPr lang="en-US" sz="1350" dirty="0">
                <a:solidFill>
                  <a:srgbClr val="00447C"/>
                </a:solidFill>
                <a:latin typeface="Calibri"/>
              </a:rPr>
              <a:t>Emotion Regulation</a:t>
            </a:r>
          </a:p>
          <a:p>
            <a:pPr algn="r" defTabSz="685800"/>
            <a:r>
              <a:rPr lang="en-US" sz="1350" dirty="0">
                <a:solidFill>
                  <a:srgbClr val="00447C"/>
                </a:solidFill>
                <a:latin typeface="Calibri"/>
              </a:rPr>
              <a:t>Reactivity</a:t>
            </a:r>
          </a:p>
        </p:txBody>
      </p:sp>
      <p:sp>
        <p:nvSpPr>
          <p:cNvPr id="17" name="Rectangle: Rounded Corners 16">
            <a:extLst>
              <a:ext uri="{FF2B5EF4-FFF2-40B4-BE49-F238E27FC236}">
                <a16:creationId xmlns:a16="http://schemas.microsoft.com/office/drawing/2014/main" id="{8C3932A0-5CDA-F921-1711-C9FB162512A4}"/>
              </a:ext>
            </a:extLst>
          </p:cNvPr>
          <p:cNvSpPr/>
          <p:nvPr/>
        </p:nvSpPr>
        <p:spPr>
          <a:xfrm>
            <a:off x="1189603" y="1347099"/>
            <a:ext cx="1389647" cy="131288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a:endParaRPr>
          </a:p>
        </p:txBody>
      </p:sp>
      <p:sp>
        <p:nvSpPr>
          <p:cNvPr id="18" name="Rectangle: Rounded Corners 17">
            <a:extLst>
              <a:ext uri="{FF2B5EF4-FFF2-40B4-BE49-F238E27FC236}">
                <a16:creationId xmlns:a16="http://schemas.microsoft.com/office/drawing/2014/main" id="{CEB0EDDA-3DC2-1C61-24C2-6FD608B00B1E}"/>
              </a:ext>
            </a:extLst>
          </p:cNvPr>
          <p:cNvSpPr/>
          <p:nvPr/>
        </p:nvSpPr>
        <p:spPr>
          <a:xfrm>
            <a:off x="1349020" y="3805312"/>
            <a:ext cx="2365730" cy="4847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a:endParaRPr>
          </a:p>
        </p:txBody>
      </p:sp>
      <p:sp>
        <p:nvSpPr>
          <p:cNvPr id="19" name="Rectangle: Rounded Corners 18">
            <a:extLst>
              <a:ext uri="{FF2B5EF4-FFF2-40B4-BE49-F238E27FC236}">
                <a16:creationId xmlns:a16="http://schemas.microsoft.com/office/drawing/2014/main" id="{148E8AE7-DD4A-6AC3-B823-7EBF94CD1FE9}"/>
              </a:ext>
            </a:extLst>
          </p:cNvPr>
          <p:cNvSpPr/>
          <p:nvPr/>
        </p:nvSpPr>
        <p:spPr>
          <a:xfrm>
            <a:off x="6077431" y="4064669"/>
            <a:ext cx="1452853" cy="9492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a:endParaRPr>
          </a:p>
        </p:txBody>
      </p:sp>
      <p:pic>
        <p:nvPicPr>
          <p:cNvPr id="20" name="Picture 19" descr="Logo&#10;&#10;Description automatically generated">
            <a:extLst>
              <a:ext uri="{FF2B5EF4-FFF2-40B4-BE49-F238E27FC236}">
                <a16:creationId xmlns:a16="http://schemas.microsoft.com/office/drawing/2014/main" id="{459193C5-F534-DA9D-0779-1B8AFB8565D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75162" y="4662500"/>
            <a:ext cx="461891" cy="422675"/>
          </a:xfrm>
          <a:prstGeom prst="rect">
            <a:avLst/>
          </a:prstGeom>
          <a:solidFill>
            <a:schemeClr val="bg1"/>
          </a:solidFill>
          <a:effectLst>
            <a:softEdge rad="22225"/>
          </a:effectLst>
        </p:spPr>
      </p:pic>
      <p:sp>
        <p:nvSpPr>
          <p:cNvPr id="23" name="Title 1">
            <a:extLst>
              <a:ext uri="{FF2B5EF4-FFF2-40B4-BE49-F238E27FC236}">
                <a16:creationId xmlns:a16="http://schemas.microsoft.com/office/drawing/2014/main" id="{49EAE7BC-80C3-BBC7-FF02-DDA53938A416}"/>
              </a:ext>
            </a:extLst>
          </p:cNvPr>
          <p:cNvSpPr>
            <a:spLocks noGrp="1"/>
          </p:cNvSpPr>
          <p:nvPr>
            <p:ph type="title"/>
          </p:nvPr>
        </p:nvSpPr>
        <p:spPr>
          <a:xfrm>
            <a:off x="1485900" y="205979"/>
            <a:ext cx="5715000" cy="532575"/>
          </a:xfrm>
        </p:spPr>
        <p:txBody>
          <a:bodyPr/>
          <a:lstStyle/>
          <a:p>
            <a:pPr algn="ctr"/>
            <a:r>
              <a:rPr lang="en-US" dirty="0">
                <a:latin typeface="Neutra Text TF Alt" panose="02000000000000000000" pitchFamily="2" charset="0"/>
              </a:rPr>
              <a:t>A </a:t>
            </a:r>
            <a:r>
              <a:rPr lang="en-US" dirty="0">
                <a:solidFill>
                  <a:srgbClr val="D9531E"/>
                </a:solidFill>
                <a:latin typeface="Neutra Text TF Alt" panose="02000000000000000000" pitchFamily="2" charset="0"/>
              </a:rPr>
              <a:t>Look</a:t>
            </a:r>
            <a:r>
              <a:rPr lang="en-US" dirty="0">
                <a:latin typeface="Neutra Text TF Alt" panose="02000000000000000000" pitchFamily="2" charset="0"/>
              </a:rPr>
              <a:t> Under the Hood</a:t>
            </a:r>
          </a:p>
        </p:txBody>
      </p:sp>
      <p:sp>
        <p:nvSpPr>
          <p:cNvPr id="3" name="TextBox 2">
            <a:extLst>
              <a:ext uri="{FF2B5EF4-FFF2-40B4-BE49-F238E27FC236}">
                <a16:creationId xmlns:a16="http://schemas.microsoft.com/office/drawing/2014/main" id="{EE4D826E-1145-7CD2-ED9A-8ADA48B48094}"/>
              </a:ext>
            </a:extLst>
          </p:cNvPr>
          <p:cNvSpPr txBox="1"/>
          <p:nvPr/>
        </p:nvSpPr>
        <p:spPr>
          <a:xfrm>
            <a:off x="572497" y="4762649"/>
            <a:ext cx="4770574" cy="300082"/>
          </a:xfrm>
          <a:prstGeom prst="rect">
            <a:avLst/>
          </a:prstGeom>
          <a:noFill/>
        </p:spPr>
        <p:txBody>
          <a:bodyPr wrap="square">
            <a:spAutoFit/>
          </a:bodyPr>
          <a:lstStyle/>
          <a:p>
            <a:pPr defTabSz="685800"/>
            <a:r>
              <a:rPr lang="en-US" sz="1350" dirty="0">
                <a:solidFill>
                  <a:srgbClr val="5E89AD"/>
                </a:solidFill>
                <a:latin typeface="Calibri"/>
                <a:hlinkClick r:id="rId5">
                  <a:extLst>
                    <a:ext uri="{A12FA001-AC4F-418D-AE19-62706E023703}">
                      <ahyp:hlinkClr xmlns:ahyp="http://schemas.microsoft.com/office/drawing/2018/hyperlinkcolor" val="tx"/>
                    </a:ext>
                  </a:extLst>
                </a:hlinkClick>
              </a:rPr>
              <a:t>Understanding the Brain’s Threat &amp; Stress Response </a:t>
            </a:r>
            <a:endParaRPr lang="en-US" sz="1350" dirty="0">
              <a:solidFill>
                <a:srgbClr val="5E89AD"/>
              </a:solidFill>
              <a:latin typeface="Calibri"/>
            </a:endParaRPr>
          </a:p>
        </p:txBody>
      </p:sp>
    </p:spTree>
    <p:extLst>
      <p:ext uri="{BB962C8B-B14F-4D97-AF65-F5344CB8AC3E}">
        <p14:creationId xmlns:p14="http://schemas.microsoft.com/office/powerpoint/2010/main" val="1878960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frustrated guy">
            <a:extLst>
              <a:ext uri="{FF2B5EF4-FFF2-40B4-BE49-F238E27FC236}">
                <a16:creationId xmlns:a16="http://schemas.microsoft.com/office/drawing/2014/main" id="{8FE19B34-7D41-D828-C37C-EDDFD5FE8B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3926" y="2986222"/>
            <a:ext cx="1918355" cy="189289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356F68D-76BD-3F30-1CE8-997E353E5F1D}"/>
              </a:ext>
            </a:extLst>
          </p:cNvPr>
          <p:cNvSpPr>
            <a:spLocks noGrp="1"/>
          </p:cNvSpPr>
          <p:nvPr>
            <p:ph type="sldNum" sz="quarter" idx="12"/>
          </p:nvPr>
        </p:nvSpPr>
        <p:spPr/>
        <p:txBody>
          <a:bodyPr/>
          <a:lstStyle/>
          <a:p>
            <a:pPr defTabSz="685800"/>
            <a:fld id="{0997F69B-C601-4671-83DA-CD711E663B8B}" type="slidenum">
              <a:rPr lang="en-US">
                <a:latin typeface="Calibri"/>
              </a:rPr>
              <a:pPr defTabSz="685800"/>
              <a:t>28</a:t>
            </a:fld>
            <a:endParaRPr lang="en-US">
              <a:latin typeface="Calibri"/>
            </a:endParaRPr>
          </a:p>
        </p:txBody>
      </p:sp>
      <p:pic>
        <p:nvPicPr>
          <p:cNvPr id="20" name="Picture 19" descr="Logo&#10;&#10;Description automatically generated">
            <a:extLst>
              <a:ext uri="{FF2B5EF4-FFF2-40B4-BE49-F238E27FC236}">
                <a16:creationId xmlns:a16="http://schemas.microsoft.com/office/drawing/2014/main" id="{459193C5-F534-DA9D-0779-1B8AFB8565D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75162" y="4667775"/>
            <a:ext cx="461891" cy="422675"/>
          </a:xfrm>
          <a:prstGeom prst="rect">
            <a:avLst/>
          </a:prstGeom>
          <a:solidFill>
            <a:schemeClr val="bg1"/>
          </a:solidFill>
          <a:effectLst>
            <a:softEdge rad="22225"/>
          </a:effectLst>
        </p:spPr>
      </p:pic>
      <p:sp>
        <p:nvSpPr>
          <p:cNvPr id="23" name="Title 1">
            <a:extLst>
              <a:ext uri="{FF2B5EF4-FFF2-40B4-BE49-F238E27FC236}">
                <a16:creationId xmlns:a16="http://schemas.microsoft.com/office/drawing/2014/main" id="{49EAE7BC-80C3-BBC7-FF02-DDA53938A416}"/>
              </a:ext>
            </a:extLst>
          </p:cNvPr>
          <p:cNvSpPr>
            <a:spLocks noGrp="1"/>
          </p:cNvSpPr>
          <p:nvPr>
            <p:ph type="title"/>
          </p:nvPr>
        </p:nvSpPr>
        <p:spPr>
          <a:xfrm>
            <a:off x="1345224" y="205979"/>
            <a:ext cx="6055941" cy="532575"/>
          </a:xfrm>
        </p:spPr>
        <p:txBody>
          <a:bodyPr/>
          <a:lstStyle/>
          <a:p>
            <a:pPr algn="ctr"/>
            <a:r>
              <a:rPr lang="en-US" dirty="0">
                <a:latin typeface="Neutra Text TF Alt" panose="02000000000000000000" pitchFamily="2" charset="0"/>
              </a:rPr>
              <a:t>When </a:t>
            </a:r>
            <a:r>
              <a:rPr lang="en-US" dirty="0">
                <a:solidFill>
                  <a:srgbClr val="D9531E"/>
                </a:solidFill>
                <a:latin typeface="Neutra Text TF Alt" panose="02000000000000000000" pitchFamily="2" charset="0"/>
              </a:rPr>
              <a:t>Emotion Mind </a:t>
            </a:r>
            <a:r>
              <a:rPr lang="en-US" dirty="0">
                <a:latin typeface="Neutra Text TF Alt" panose="02000000000000000000" pitchFamily="2" charset="0"/>
              </a:rPr>
              <a:t>Takes Over</a:t>
            </a:r>
          </a:p>
        </p:txBody>
      </p:sp>
      <p:grpSp>
        <p:nvGrpSpPr>
          <p:cNvPr id="15" name="Group 14">
            <a:extLst>
              <a:ext uri="{FF2B5EF4-FFF2-40B4-BE49-F238E27FC236}">
                <a16:creationId xmlns:a16="http://schemas.microsoft.com/office/drawing/2014/main" id="{F54160BC-DCBA-9E82-E499-40DD19CB4529}"/>
              </a:ext>
            </a:extLst>
          </p:cNvPr>
          <p:cNvGrpSpPr/>
          <p:nvPr/>
        </p:nvGrpSpPr>
        <p:grpSpPr>
          <a:xfrm>
            <a:off x="4062047" y="1540528"/>
            <a:ext cx="2321171" cy="2337796"/>
            <a:chOff x="3681042" y="1585360"/>
            <a:chExt cx="3094895" cy="3117061"/>
          </a:xfrm>
        </p:grpSpPr>
        <p:pic>
          <p:nvPicPr>
            <p:cNvPr id="11" name="Picture 10" descr="A diagram of a brain&#10;&#10;Description automatically generated">
              <a:extLst>
                <a:ext uri="{FF2B5EF4-FFF2-40B4-BE49-F238E27FC236}">
                  <a16:creationId xmlns:a16="http://schemas.microsoft.com/office/drawing/2014/main" id="{4EB6D872-B601-01FE-B28F-58A7090AFDD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821722" y="1614443"/>
              <a:ext cx="2954215" cy="3087978"/>
            </a:xfrm>
            <a:prstGeom prst="rect">
              <a:avLst/>
            </a:prstGeom>
          </p:spPr>
        </p:pic>
        <p:sp>
          <p:nvSpPr>
            <p:cNvPr id="3" name="Oval 2">
              <a:extLst>
                <a:ext uri="{FF2B5EF4-FFF2-40B4-BE49-F238E27FC236}">
                  <a16:creationId xmlns:a16="http://schemas.microsoft.com/office/drawing/2014/main" id="{D2728308-B226-C498-7E84-E960C25D4B57}"/>
                </a:ext>
              </a:extLst>
            </p:cNvPr>
            <p:cNvSpPr/>
            <p:nvPr/>
          </p:nvSpPr>
          <p:spPr>
            <a:xfrm>
              <a:off x="4443043" y="2168770"/>
              <a:ext cx="1641231" cy="973015"/>
            </a:xfrm>
            <a:prstGeom prst="ellipse">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a:endParaRPr>
            </a:p>
          </p:txBody>
        </p:sp>
        <p:sp>
          <p:nvSpPr>
            <p:cNvPr id="4" name="Multiplication Sign 3">
              <a:extLst>
                <a:ext uri="{FF2B5EF4-FFF2-40B4-BE49-F238E27FC236}">
                  <a16:creationId xmlns:a16="http://schemas.microsoft.com/office/drawing/2014/main" id="{4DA8A12D-E4E8-22EB-BFBC-D26686EF3F13}"/>
                </a:ext>
              </a:extLst>
            </p:cNvPr>
            <p:cNvSpPr/>
            <p:nvPr/>
          </p:nvSpPr>
          <p:spPr>
            <a:xfrm>
              <a:off x="3681042" y="1585360"/>
              <a:ext cx="1207477" cy="97301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a:endParaRPr>
            </a:p>
          </p:txBody>
        </p:sp>
      </p:grpSp>
      <p:sp>
        <p:nvSpPr>
          <p:cNvPr id="9" name="TextBox 8">
            <a:extLst>
              <a:ext uri="{FF2B5EF4-FFF2-40B4-BE49-F238E27FC236}">
                <a16:creationId xmlns:a16="http://schemas.microsoft.com/office/drawing/2014/main" id="{D22CD2AE-A9E3-841B-4129-5FF6F7D2D91B}"/>
              </a:ext>
            </a:extLst>
          </p:cNvPr>
          <p:cNvSpPr txBox="1"/>
          <p:nvPr/>
        </p:nvSpPr>
        <p:spPr>
          <a:xfrm>
            <a:off x="1384383" y="1084260"/>
            <a:ext cx="2998177" cy="3393237"/>
          </a:xfrm>
          <a:prstGeom prst="rect">
            <a:avLst/>
          </a:prstGeom>
          <a:noFill/>
        </p:spPr>
        <p:txBody>
          <a:bodyPr wrap="square" rtlCol="0">
            <a:spAutoFit/>
          </a:bodyPr>
          <a:lstStyle/>
          <a:p>
            <a:pPr defTabSz="685800"/>
            <a:r>
              <a:rPr lang="en-US" b="1" dirty="0">
                <a:solidFill>
                  <a:srgbClr val="D9531E"/>
                </a:solidFill>
                <a:latin typeface="Calibri"/>
              </a:rPr>
              <a:t>Prefrontal Cortex Shuts Down</a:t>
            </a:r>
          </a:p>
          <a:p>
            <a:pPr marL="214313" indent="-214313" defTabSz="685800">
              <a:buFont typeface="Arial" panose="020B0604020202020204" pitchFamily="34" charset="0"/>
              <a:buChar char="•"/>
            </a:pPr>
            <a:r>
              <a:rPr lang="en-US" sz="1500" dirty="0">
                <a:solidFill>
                  <a:srgbClr val="00447C"/>
                </a:solidFill>
                <a:latin typeface="Calibri"/>
              </a:rPr>
              <a:t>No problem solving</a:t>
            </a:r>
          </a:p>
          <a:p>
            <a:pPr marL="214313" indent="-214313" defTabSz="685800">
              <a:buFont typeface="Arial" panose="020B0604020202020204" pitchFamily="34" charset="0"/>
              <a:buChar char="•"/>
            </a:pPr>
            <a:r>
              <a:rPr lang="en-US" sz="1500" dirty="0">
                <a:solidFill>
                  <a:srgbClr val="00447C"/>
                </a:solidFill>
                <a:latin typeface="Calibri"/>
              </a:rPr>
              <a:t>No new learning</a:t>
            </a:r>
          </a:p>
          <a:p>
            <a:pPr marL="214313" indent="-214313" defTabSz="685800">
              <a:buFont typeface="Arial" panose="020B0604020202020204" pitchFamily="34" charset="0"/>
              <a:buChar char="•"/>
            </a:pPr>
            <a:r>
              <a:rPr lang="en-US" sz="1500" dirty="0">
                <a:solidFill>
                  <a:srgbClr val="00447C"/>
                </a:solidFill>
                <a:latin typeface="Calibri"/>
              </a:rPr>
              <a:t>Rationale Mind is Blocked</a:t>
            </a:r>
          </a:p>
          <a:p>
            <a:pPr marL="557213" lvl="1" indent="-214313" defTabSz="685800">
              <a:buFont typeface="Calibri" panose="020F0502020204030204" pitchFamily="34" charset="0"/>
              <a:buChar char="‒"/>
            </a:pPr>
            <a:r>
              <a:rPr lang="en-US" sz="1500" dirty="0">
                <a:solidFill>
                  <a:srgbClr val="00447C"/>
                </a:solidFill>
                <a:latin typeface="Calibri"/>
              </a:rPr>
              <a:t>Distorted thoughts occur</a:t>
            </a:r>
          </a:p>
          <a:p>
            <a:pPr marL="214313" indent="-214313" defTabSz="685800">
              <a:buFont typeface="Arial" panose="020B0604020202020204" pitchFamily="34" charset="0"/>
              <a:buChar char="•"/>
            </a:pPr>
            <a:r>
              <a:rPr lang="en-US" sz="1500" dirty="0">
                <a:solidFill>
                  <a:srgbClr val="00447C"/>
                </a:solidFill>
                <a:latin typeface="Calibri"/>
              </a:rPr>
              <a:t>Impulse Control Decreases</a:t>
            </a:r>
          </a:p>
          <a:p>
            <a:pPr marL="557213" lvl="1" indent="-214313" defTabSz="685800">
              <a:buFont typeface="Calibri" panose="020F0502020204030204" pitchFamily="34" charset="0"/>
              <a:buChar char="‒"/>
            </a:pPr>
            <a:r>
              <a:rPr lang="en-US" sz="1500" dirty="0">
                <a:solidFill>
                  <a:srgbClr val="00447C"/>
                </a:solidFill>
                <a:latin typeface="Calibri"/>
              </a:rPr>
              <a:t>Can’t engage in non-mood dependent behaviors</a:t>
            </a:r>
          </a:p>
          <a:p>
            <a:pPr defTabSz="685800"/>
            <a:endParaRPr lang="en-US" sz="1350" dirty="0">
              <a:solidFill>
                <a:srgbClr val="00447C"/>
              </a:solidFill>
              <a:latin typeface="Calibri"/>
            </a:endParaRPr>
          </a:p>
          <a:p>
            <a:pPr defTabSz="685800"/>
            <a:r>
              <a:rPr lang="en-US" b="1" dirty="0">
                <a:solidFill>
                  <a:srgbClr val="D9531E"/>
                </a:solidFill>
                <a:latin typeface="Calibri"/>
              </a:rPr>
              <a:t>Limbic System Activates</a:t>
            </a:r>
          </a:p>
          <a:p>
            <a:pPr marL="214313" indent="-214313" defTabSz="685800">
              <a:buFont typeface="Arial" panose="020B0604020202020204" pitchFamily="34" charset="0"/>
              <a:buChar char="•"/>
            </a:pPr>
            <a:r>
              <a:rPr lang="en-US" sz="1500" dirty="0">
                <a:solidFill>
                  <a:srgbClr val="00447C"/>
                </a:solidFill>
                <a:latin typeface="Calibri"/>
              </a:rPr>
              <a:t>Emotion Intensity Increases</a:t>
            </a:r>
          </a:p>
          <a:p>
            <a:pPr marL="214313" indent="-214313" defTabSz="685800">
              <a:buFont typeface="Arial" panose="020B0604020202020204" pitchFamily="34" charset="0"/>
              <a:buChar char="•"/>
            </a:pPr>
            <a:r>
              <a:rPr lang="en-US" sz="1500" dirty="0">
                <a:solidFill>
                  <a:srgbClr val="00447C"/>
                </a:solidFill>
                <a:latin typeface="Calibri"/>
              </a:rPr>
              <a:t>Physiological Cues Activate</a:t>
            </a:r>
          </a:p>
          <a:p>
            <a:pPr marL="557213" lvl="1" indent="-214313" defTabSz="685800">
              <a:buFont typeface="Calibri" panose="020F0502020204030204" pitchFamily="34" charset="0"/>
              <a:buChar char="‒"/>
            </a:pPr>
            <a:r>
              <a:rPr lang="en-US" sz="1500" dirty="0">
                <a:solidFill>
                  <a:srgbClr val="00447C"/>
                </a:solidFill>
                <a:latin typeface="Calibri"/>
              </a:rPr>
              <a:t>Can’t regulate physiology</a:t>
            </a:r>
          </a:p>
          <a:p>
            <a:pPr marL="214313" indent="-214313" defTabSz="685800">
              <a:buFont typeface="Arial" panose="020B0604020202020204" pitchFamily="34" charset="0"/>
              <a:buChar char="•"/>
            </a:pPr>
            <a:r>
              <a:rPr lang="en-US" sz="1500" dirty="0">
                <a:solidFill>
                  <a:srgbClr val="00447C"/>
                </a:solidFill>
                <a:latin typeface="Calibri"/>
              </a:rPr>
              <a:t>Can only focus on Emotion Cues</a:t>
            </a:r>
          </a:p>
        </p:txBody>
      </p:sp>
    </p:spTree>
    <p:extLst>
      <p:ext uri="{BB962C8B-B14F-4D97-AF65-F5344CB8AC3E}">
        <p14:creationId xmlns:p14="http://schemas.microsoft.com/office/powerpoint/2010/main" val="3478610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7AB9A0-640E-B64A-8F89-2D35A2D6D9E5}"/>
              </a:ext>
            </a:extLst>
          </p:cNvPr>
          <p:cNvSpPr txBox="1"/>
          <p:nvPr/>
        </p:nvSpPr>
        <p:spPr>
          <a:xfrm>
            <a:off x="196389" y="229629"/>
            <a:ext cx="5466881" cy="438582"/>
          </a:xfrm>
          <a:prstGeom prst="rect">
            <a:avLst/>
          </a:prstGeom>
          <a:noFill/>
        </p:spPr>
        <p:txBody>
          <a:bodyPr wrap="none" lIns="68580" tIns="34290" rIns="68580" bIns="34290" rtlCol="0" anchor="t">
            <a:spAutoFit/>
          </a:bodyPr>
          <a:lstStyle/>
          <a:p>
            <a:pPr defTabSz="342900"/>
            <a:r>
              <a:rPr lang="en-US" sz="2400" b="1" dirty="0">
                <a:solidFill>
                  <a:prstClr val="white"/>
                </a:solidFill>
                <a:latin typeface="Roboto" panose="02000000000000000000" pitchFamily="2" charset="0"/>
                <a:ea typeface="Roboto" panose="02000000000000000000" pitchFamily="2" charset="0"/>
                <a:cs typeface="Roboto" panose="02000000000000000000" pitchFamily="2" charset="0"/>
              </a:rPr>
              <a:t>The Power of Relationships in Schools</a:t>
            </a:r>
          </a:p>
        </p:txBody>
      </p:sp>
      <p:sp>
        <p:nvSpPr>
          <p:cNvPr id="9" name="TextBox 8">
            <a:extLst>
              <a:ext uri="{FF2B5EF4-FFF2-40B4-BE49-F238E27FC236}">
                <a16:creationId xmlns:a16="http://schemas.microsoft.com/office/drawing/2014/main" id="{D309DA53-0FF4-F5AC-AB1A-385A50444A90}"/>
              </a:ext>
            </a:extLst>
          </p:cNvPr>
          <p:cNvSpPr txBox="1"/>
          <p:nvPr/>
        </p:nvSpPr>
        <p:spPr>
          <a:xfrm>
            <a:off x="1470659" y="4866501"/>
            <a:ext cx="6202680" cy="276999"/>
          </a:xfrm>
          <a:prstGeom prst="rect">
            <a:avLst/>
          </a:prstGeom>
          <a:noFill/>
        </p:spPr>
        <p:txBody>
          <a:bodyPr wrap="square" rtlCol="0">
            <a:spAutoFit/>
          </a:bodyPr>
          <a:lstStyle/>
          <a:p>
            <a:pPr algn="ctr"/>
            <a:r>
              <a:rPr lang="en-US" sz="1200" dirty="0">
                <a:hlinkClick r:id="rId2"/>
              </a:rPr>
              <a:t>https://youtu.be/kzvm1m8zq5g?si=QyMrDStN9lRl7ClF</a:t>
            </a:r>
            <a:endParaRPr lang="en-US" sz="1200" dirty="0"/>
          </a:p>
        </p:txBody>
      </p:sp>
      <p:pic>
        <p:nvPicPr>
          <p:cNvPr id="4" name="Picture 3">
            <a:hlinkClick r:id="rId2"/>
            <a:extLst>
              <a:ext uri="{FF2B5EF4-FFF2-40B4-BE49-F238E27FC236}">
                <a16:creationId xmlns:a16="http://schemas.microsoft.com/office/drawing/2014/main" id="{646AAA5C-8E6A-CDEF-86AE-0419C3120C09}"/>
              </a:ext>
            </a:extLst>
          </p:cNvPr>
          <p:cNvPicPr>
            <a:picLocks noChangeAspect="1"/>
          </p:cNvPicPr>
          <p:nvPr/>
        </p:nvPicPr>
        <p:blipFill>
          <a:blip r:embed="rId3"/>
          <a:stretch>
            <a:fillRect/>
          </a:stretch>
        </p:blipFill>
        <p:spPr>
          <a:xfrm>
            <a:off x="997780" y="804781"/>
            <a:ext cx="7148437" cy="40617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7761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EC66B1-3100-4571-8E9A-353F04BE41D9}"/>
              </a:ext>
            </a:extLst>
          </p:cNvPr>
          <p:cNvSpPr txBox="1"/>
          <p:nvPr/>
        </p:nvSpPr>
        <p:spPr>
          <a:xfrm>
            <a:off x="546848" y="1316194"/>
            <a:ext cx="2986270" cy="3570208"/>
          </a:xfrm>
          <a:prstGeom prst="rect">
            <a:avLst/>
          </a:prstGeom>
          <a:solidFill>
            <a:schemeClr val="tx1">
              <a:lumMod val="75000"/>
              <a:lumOff val="25000"/>
            </a:schemeClr>
          </a:solidFill>
        </p:spPr>
        <p:txBody>
          <a:bodyPr wrap="square" rtlCol="0">
            <a:spAutoFit/>
          </a:bodyPr>
          <a:lstStyle/>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r>
              <a:rPr lang="en-US" sz="3200" dirty="0">
                <a:solidFill>
                  <a:schemeClr val="bg1"/>
                </a:solidFill>
                <a:latin typeface="Neutra Text TF Alt" panose="02000000000000000000" pitchFamily="2" charset="0"/>
              </a:rPr>
              <a:t>OUTCOMES</a:t>
            </a:r>
          </a:p>
          <a:p>
            <a:pPr algn="ctr"/>
            <a:endParaRPr lang="en-US" sz="3200"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p:txBody>
      </p:sp>
      <p:graphicFrame>
        <p:nvGraphicFramePr>
          <p:cNvPr id="5" name="Content Placeholder 2">
            <a:extLst>
              <a:ext uri="{FF2B5EF4-FFF2-40B4-BE49-F238E27FC236}">
                <a16:creationId xmlns:a16="http://schemas.microsoft.com/office/drawing/2014/main" id="{05B1F99B-DE41-4A9C-AD24-C5921D84C34B}"/>
              </a:ext>
            </a:extLst>
          </p:cNvPr>
          <p:cNvGraphicFramePr>
            <a:graphicFrameLocks noGrp="1"/>
          </p:cNvGraphicFramePr>
          <p:nvPr>
            <p:ph idx="1"/>
            <p:extLst>
              <p:ext uri="{D42A27DB-BD31-4B8C-83A1-F6EECF244321}">
                <p14:modId xmlns:p14="http://schemas.microsoft.com/office/powerpoint/2010/main" val="130343593"/>
              </p:ext>
            </p:extLst>
          </p:nvPr>
        </p:nvGraphicFramePr>
        <p:xfrm>
          <a:off x="3313773" y="1039905"/>
          <a:ext cx="5391538" cy="40048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292E5F1F-694C-4D00-B2F5-BBED1C793598}"/>
              </a:ext>
            </a:extLst>
          </p:cNvPr>
          <p:cNvGrpSpPr/>
          <p:nvPr/>
        </p:nvGrpSpPr>
        <p:grpSpPr>
          <a:xfrm>
            <a:off x="0" y="0"/>
            <a:ext cx="9144000" cy="1235528"/>
            <a:chOff x="0" y="1"/>
            <a:chExt cx="9144000" cy="1235528"/>
          </a:xfrm>
        </p:grpSpPr>
        <p:pic>
          <p:nvPicPr>
            <p:cNvPr id="11" name="Picture 10" descr="cover-hor-background-skinny.png">
              <a:extLst>
                <a:ext uri="{FF2B5EF4-FFF2-40B4-BE49-F238E27FC236}">
                  <a16:creationId xmlns:a16="http://schemas.microsoft.com/office/drawing/2014/main" id="{E9D61DAA-70EB-414D-B330-C08D7D7D7B3A}"/>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0" y="1"/>
              <a:ext cx="9144000" cy="1235528"/>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94BBBC1A-ED21-4DD8-BD0A-66A0B0D09D69}"/>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7852228" y="86510"/>
              <a:ext cx="974844" cy="708351"/>
            </a:xfrm>
            <a:prstGeom prst="rect">
              <a:avLst/>
            </a:prstGeom>
          </p:spPr>
        </p:pic>
      </p:grpSp>
      <p:sp>
        <p:nvSpPr>
          <p:cNvPr id="2" name="Slide Number Placeholder 3">
            <a:extLst>
              <a:ext uri="{FF2B5EF4-FFF2-40B4-BE49-F238E27FC236}">
                <a16:creationId xmlns:a16="http://schemas.microsoft.com/office/drawing/2014/main" id="{D0A4960B-268F-40A9-08BB-3E3F0937C1CA}"/>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3</a:t>
            </a:fld>
            <a:endParaRPr lang="en-US" dirty="0"/>
          </a:p>
        </p:txBody>
      </p:sp>
    </p:spTree>
    <p:extLst>
      <p:ext uri="{BB962C8B-B14F-4D97-AF65-F5344CB8AC3E}">
        <p14:creationId xmlns:p14="http://schemas.microsoft.com/office/powerpoint/2010/main" val="1936514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56F68D-76BD-3F30-1CE8-997E353E5F1D}"/>
              </a:ext>
            </a:extLst>
          </p:cNvPr>
          <p:cNvSpPr>
            <a:spLocks noGrp="1"/>
          </p:cNvSpPr>
          <p:nvPr>
            <p:ph type="sldNum" sz="quarter" idx="12"/>
          </p:nvPr>
        </p:nvSpPr>
        <p:spPr/>
        <p:txBody>
          <a:bodyPr/>
          <a:lstStyle/>
          <a:p>
            <a:pPr defTabSz="685800"/>
            <a:fld id="{0997F69B-C601-4671-83DA-CD711E663B8B}" type="slidenum">
              <a:rPr lang="en-US">
                <a:latin typeface="Calibri"/>
              </a:rPr>
              <a:pPr defTabSz="685800"/>
              <a:t>30</a:t>
            </a:fld>
            <a:endParaRPr lang="en-US">
              <a:latin typeface="Calibri"/>
            </a:endParaRPr>
          </a:p>
        </p:txBody>
      </p:sp>
      <p:pic>
        <p:nvPicPr>
          <p:cNvPr id="8" name="Picture 7" descr="Logo&#10;&#10;Description automatically generated">
            <a:extLst>
              <a:ext uri="{FF2B5EF4-FFF2-40B4-BE49-F238E27FC236}">
                <a16:creationId xmlns:a16="http://schemas.microsoft.com/office/drawing/2014/main" id="{1EA67794-408C-FD2A-47A4-72F8C3D6E0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75162" y="4659826"/>
            <a:ext cx="461891" cy="422675"/>
          </a:xfrm>
          <a:prstGeom prst="rect">
            <a:avLst/>
          </a:prstGeom>
          <a:solidFill>
            <a:schemeClr val="bg1"/>
          </a:solidFill>
          <a:effectLst>
            <a:softEdge rad="22225"/>
          </a:effectLst>
        </p:spPr>
      </p:pic>
      <p:sp>
        <p:nvSpPr>
          <p:cNvPr id="11" name="Title 1">
            <a:extLst>
              <a:ext uri="{FF2B5EF4-FFF2-40B4-BE49-F238E27FC236}">
                <a16:creationId xmlns:a16="http://schemas.microsoft.com/office/drawing/2014/main" id="{20CB413A-D3F3-7553-DFEA-0CAF88175396}"/>
              </a:ext>
            </a:extLst>
          </p:cNvPr>
          <p:cNvSpPr>
            <a:spLocks noGrp="1"/>
          </p:cNvSpPr>
          <p:nvPr>
            <p:ph type="title"/>
          </p:nvPr>
        </p:nvSpPr>
        <p:spPr>
          <a:xfrm>
            <a:off x="1485900" y="205979"/>
            <a:ext cx="5715000" cy="532575"/>
          </a:xfrm>
        </p:spPr>
        <p:txBody>
          <a:bodyPr/>
          <a:lstStyle/>
          <a:p>
            <a:pPr algn="ctr"/>
            <a:r>
              <a:rPr lang="en-US" dirty="0">
                <a:solidFill>
                  <a:srgbClr val="D9531E"/>
                </a:solidFill>
                <a:latin typeface="Neutra Text TF Alt" panose="02000000000000000000" pitchFamily="2" charset="0"/>
              </a:rPr>
              <a:t>Relationships</a:t>
            </a:r>
            <a:r>
              <a:rPr lang="en-US" dirty="0">
                <a:latin typeface="Neutra Text TF Alt" panose="02000000000000000000" pitchFamily="2" charset="0"/>
              </a:rPr>
              <a:t> Matter</a:t>
            </a:r>
          </a:p>
        </p:txBody>
      </p:sp>
      <p:sp>
        <p:nvSpPr>
          <p:cNvPr id="2" name="TextBox 1">
            <a:extLst>
              <a:ext uri="{FF2B5EF4-FFF2-40B4-BE49-F238E27FC236}">
                <a16:creationId xmlns:a16="http://schemas.microsoft.com/office/drawing/2014/main" id="{05AFEBD0-413C-0EEE-ED55-1538CFBABC8B}"/>
              </a:ext>
            </a:extLst>
          </p:cNvPr>
          <p:cNvSpPr txBox="1"/>
          <p:nvPr/>
        </p:nvSpPr>
        <p:spPr>
          <a:xfrm>
            <a:off x="1569427" y="780768"/>
            <a:ext cx="5631473" cy="4230069"/>
          </a:xfrm>
          <a:prstGeom prst="rect">
            <a:avLst/>
          </a:prstGeom>
          <a:noFill/>
        </p:spPr>
        <p:txBody>
          <a:bodyPr wrap="square" rtlCol="0">
            <a:spAutoFit/>
          </a:bodyPr>
          <a:lstStyle/>
          <a:p>
            <a:pPr defTabSz="685800"/>
            <a:r>
              <a:rPr lang="en-US" b="1" i="1" dirty="0">
                <a:solidFill>
                  <a:srgbClr val="00447C"/>
                </a:solidFill>
                <a:latin typeface="Neutra Text TF Alt" panose="02000000000000000000" pitchFamily="2" charset="0"/>
              </a:rPr>
              <a:t>Some statements from the video…</a:t>
            </a:r>
            <a:br>
              <a:rPr lang="en-US" b="1" i="1" dirty="0">
                <a:solidFill>
                  <a:srgbClr val="00447C"/>
                </a:solidFill>
                <a:latin typeface="Neutra Text TF Alt" panose="02000000000000000000" pitchFamily="2" charset="0"/>
              </a:rPr>
            </a:br>
            <a:br>
              <a:rPr lang="en-US" sz="788" dirty="0">
                <a:solidFill>
                  <a:srgbClr val="00447C"/>
                </a:solidFill>
                <a:latin typeface="Calibri"/>
              </a:rPr>
            </a:br>
            <a:endParaRPr lang="en-US" sz="900" dirty="0">
              <a:solidFill>
                <a:srgbClr val="00447C"/>
              </a:solidFill>
              <a:latin typeface="Calibri"/>
            </a:endParaRPr>
          </a:p>
          <a:p>
            <a:pPr marL="214313" indent="-214313" defTabSz="685800">
              <a:buFont typeface="Arial" panose="020B0604020202020204" pitchFamily="34" charset="0"/>
              <a:buChar char="•"/>
            </a:pPr>
            <a:r>
              <a:rPr lang="en-US" b="1" dirty="0">
                <a:solidFill>
                  <a:srgbClr val="00447C"/>
                </a:solidFill>
                <a:latin typeface="Calibri"/>
              </a:rPr>
              <a:t>Strong relationships are central to the learning process.</a:t>
            </a:r>
            <a:br>
              <a:rPr lang="en-US" b="1" dirty="0">
                <a:solidFill>
                  <a:srgbClr val="00447C"/>
                </a:solidFill>
                <a:latin typeface="Calibri"/>
              </a:rPr>
            </a:br>
            <a:endParaRPr lang="en-US" sz="900" b="1" dirty="0">
              <a:solidFill>
                <a:srgbClr val="00447C"/>
              </a:solidFill>
              <a:latin typeface="Calibri"/>
            </a:endParaRPr>
          </a:p>
          <a:p>
            <a:pPr marL="214313" indent="-214313" defTabSz="685800">
              <a:buFont typeface="Arial" panose="020B0604020202020204" pitchFamily="34" charset="0"/>
              <a:buChar char="•"/>
            </a:pPr>
            <a:r>
              <a:rPr lang="en-US" b="1" dirty="0">
                <a:solidFill>
                  <a:srgbClr val="D9531E"/>
                </a:solidFill>
                <a:latin typeface="Calibri"/>
              </a:rPr>
              <a:t>When students have experiences of closeness, consistency, and trust, oxytocin is released.</a:t>
            </a:r>
            <a:br>
              <a:rPr lang="en-US" b="1" dirty="0">
                <a:solidFill>
                  <a:srgbClr val="D9531E"/>
                </a:solidFill>
                <a:latin typeface="Calibri"/>
              </a:rPr>
            </a:br>
            <a:endParaRPr lang="en-US" sz="900" b="1" dirty="0">
              <a:solidFill>
                <a:srgbClr val="D9531E"/>
              </a:solidFill>
              <a:latin typeface="Calibri"/>
            </a:endParaRPr>
          </a:p>
          <a:p>
            <a:pPr marL="214313" indent="-214313" defTabSz="685800">
              <a:buFont typeface="Arial" panose="020B0604020202020204" pitchFamily="34" charset="0"/>
              <a:buChar char="•"/>
            </a:pPr>
            <a:r>
              <a:rPr lang="en-US" b="1" dirty="0">
                <a:solidFill>
                  <a:srgbClr val="00447C"/>
                </a:solidFill>
                <a:latin typeface="Calibri"/>
              </a:rPr>
              <a:t>When we think about a relationship, we’re not just talking about being nice to a child, we’re talking about a child having an experience of attunement and trust strong enough to release the hormone oxytocin.</a:t>
            </a:r>
            <a:br>
              <a:rPr lang="en-US" b="1" dirty="0">
                <a:solidFill>
                  <a:srgbClr val="00447C"/>
                </a:solidFill>
                <a:latin typeface="Calibri"/>
              </a:rPr>
            </a:br>
            <a:endParaRPr lang="en-US" sz="900" b="1" dirty="0">
              <a:solidFill>
                <a:srgbClr val="00447C"/>
              </a:solidFill>
              <a:latin typeface="Calibri"/>
            </a:endParaRPr>
          </a:p>
          <a:p>
            <a:pPr marL="214313" indent="-214313" defTabSz="685800">
              <a:buFont typeface="Arial" panose="020B0604020202020204" pitchFamily="34" charset="0"/>
              <a:buChar char="•"/>
            </a:pPr>
            <a:r>
              <a:rPr lang="en-US" b="1" dirty="0">
                <a:solidFill>
                  <a:srgbClr val="D9531E"/>
                </a:solidFill>
                <a:latin typeface="Calibri"/>
              </a:rPr>
              <a:t>The purpose of my morning greeting is to connect with them and to just make sure I’m seeing them as humans.</a:t>
            </a:r>
            <a:br>
              <a:rPr lang="en-US" b="1" dirty="0">
                <a:solidFill>
                  <a:srgbClr val="D9531E"/>
                </a:solidFill>
                <a:latin typeface="Calibri"/>
              </a:rPr>
            </a:br>
            <a:endParaRPr lang="en-US" sz="900" b="1" dirty="0">
              <a:solidFill>
                <a:srgbClr val="D9531E"/>
              </a:solidFill>
              <a:latin typeface="Calibri"/>
            </a:endParaRPr>
          </a:p>
          <a:p>
            <a:pPr marL="214313" indent="-214313" defTabSz="685800">
              <a:buFont typeface="Arial" panose="020B0604020202020204" pitchFamily="34" charset="0"/>
              <a:buChar char="•"/>
            </a:pPr>
            <a:r>
              <a:rPr lang="en-US" b="1" dirty="0">
                <a:solidFill>
                  <a:srgbClr val="00447C"/>
                </a:solidFill>
                <a:latin typeface="Calibri"/>
              </a:rPr>
              <a:t>Emotions and learning are completely connected.</a:t>
            </a:r>
          </a:p>
        </p:txBody>
      </p:sp>
    </p:spTree>
    <p:extLst>
      <p:ext uri="{BB962C8B-B14F-4D97-AF65-F5344CB8AC3E}">
        <p14:creationId xmlns:p14="http://schemas.microsoft.com/office/powerpoint/2010/main" val="3885800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7AB9A0-640E-B64A-8F89-2D35A2D6D9E5}"/>
              </a:ext>
            </a:extLst>
          </p:cNvPr>
          <p:cNvSpPr txBox="1"/>
          <p:nvPr/>
        </p:nvSpPr>
        <p:spPr>
          <a:xfrm>
            <a:off x="196389" y="229629"/>
            <a:ext cx="7007368" cy="438582"/>
          </a:xfrm>
          <a:prstGeom prst="rect">
            <a:avLst/>
          </a:prstGeom>
          <a:noFill/>
        </p:spPr>
        <p:txBody>
          <a:bodyPr wrap="none" lIns="68580" tIns="34290" rIns="68580" bIns="34290" rtlCol="0" anchor="t">
            <a:spAutoFit/>
          </a:bodyPr>
          <a:lstStyle/>
          <a:p>
            <a:pPr defTabSz="342900"/>
            <a:r>
              <a:rPr lang="en-US" sz="2400" b="1" dirty="0">
                <a:solidFill>
                  <a:prstClr val="white"/>
                </a:solidFill>
                <a:latin typeface="Roboto" panose="02000000000000000000" pitchFamily="2" charset="0"/>
                <a:ea typeface="Roboto" panose="02000000000000000000" pitchFamily="2" charset="0"/>
                <a:cs typeface="Roboto" panose="02000000000000000000" pitchFamily="2" charset="0"/>
              </a:rPr>
              <a:t>Understand the Brain &amp; Begin</a:t>
            </a:r>
            <a:r>
              <a:rPr lang="en-US" sz="2400" b="1" dirty="0">
                <a:solidFill>
                  <a:srgbClr val="0E3D6D"/>
                </a:solidFill>
                <a:latin typeface="Roboto" panose="02000000000000000000" pitchFamily="2" charset="0"/>
                <a:ea typeface="Roboto" panose="02000000000000000000" pitchFamily="2" charset="0"/>
                <a:cs typeface="Roboto" panose="02000000000000000000" pitchFamily="2" charset="0"/>
              </a:rPr>
              <a:t> </a:t>
            </a:r>
            <a:r>
              <a:rPr lang="en-US" sz="2400" b="1" dirty="0">
                <a:solidFill>
                  <a:prstClr val="white"/>
                </a:solidFill>
                <a:latin typeface="Roboto" panose="02000000000000000000" pitchFamily="2" charset="0"/>
                <a:ea typeface="Roboto" panose="02000000000000000000" pitchFamily="2" charset="0"/>
                <a:cs typeface="Roboto" panose="02000000000000000000" pitchFamily="2" charset="0"/>
              </a:rPr>
              <a:t>with Relationships! </a:t>
            </a:r>
          </a:p>
        </p:txBody>
      </p:sp>
      <p:pic>
        <p:nvPicPr>
          <p:cNvPr id="3" name="Picture 2">
            <a:extLst>
              <a:ext uri="{FF2B5EF4-FFF2-40B4-BE49-F238E27FC236}">
                <a16:creationId xmlns:a16="http://schemas.microsoft.com/office/drawing/2014/main" id="{32F4F8DD-6929-3648-93A9-7F16A552D2F2}"/>
              </a:ext>
            </a:extLst>
          </p:cNvPr>
          <p:cNvPicPr>
            <a:picLocks noChangeAspect="1"/>
          </p:cNvPicPr>
          <p:nvPr/>
        </p:nvPicPr>
        <p:blipFill>
          <a:blip r:embed="rId2"/>
          <a:stretch>
            <a:fillRect/>
          </a:stretch>
        </p:blipFill>
        <p:spPr>
          <a:xfrm>
            <a:off x="1635883" y="1128896"/>
            <a:ext cx="6882777" cy="3930958"/>
          </a:xfrm>
          <a:prstGeom prst="rect">
            <a:avLst/>
          </a:prstGeom>
        </p:spPr>
      </p:pic>
      <p:pic>
        <p:nvPicPr>
          <p:cNvPr id="4" name="Picture 3">
            <a:extLst>
              <a:ext uri="{FF2B5EF4-FFF2-40B4-BE49-F238E27FC236}">
                <a16:creationId xmlns:a16="http://schemas.microsoft.com/office/drawing/2014/main" id="{7D7586AA-1586-5E29-5705-88915B14ABE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812" y="1165583"/>
            <a:ext cx="2312960" cy="1482915"/>
          </a:xfrm>
          <a:prstGeom prst="rect">
            <a:avLst/>
          </a:prstGeom>
        </p:spPr>
      </p:pic>
    </p:spTree>
    <p:extLst>
      <p:ext uri="{BB962C8B-B14F-4D97-AF65-F5344CB8AC3E}">
        <p14:creationId xmlns:p14="http://schemas.microsoft.com/office/powerpoint/2010/main" val="1484113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4" name="Google Shape;224;p30"/>
          <p:cNvSpPr txBox="1">
            <a:spLocks noGrp="1"/>
          </p:cNvSpPr>
          <p:nvPr>
            <p:ph type="ctrTitle" idx="4294967295"/>
          </p:nvPr>
        </p:nvSpPr>
        <p:spPr>
          <a:xfrm>
            <a:off x="129989" y="0"/>
            <a:ext cx="6996112" cy="737350"/>
          </a:xfrm>
          <a:prstGeom prst="rect">
            <a:avLst/>
          </a:prstGeom>
        </p:spPr>
        <p:txBody>
          <a:bodyPr spcFirstLastPara="1" wrap="square" lIns="91425" tIns="91425" rIns="91425" bIns="91425" anchor="b" anchorCtr="0">
            <a:noAutofit/>
          </a:bodyPr>
          <a:lstStyle/>
          <a:p>
            <a:pPr>
              <a:spcBef>
                <a:spcPts val="0"/>
              </a:spcBef>
              <a:buClr>
                <a:schemeClr val="dk1"/>
              </a:buClr>
              <a:buSzPts val="1100"/>
            </a:pPr>
            <a:r>
              <a:rPr lang="en" sz="2400" b="1" dirty="0">
                <a:solidFill>
                  <a:schemeClr val="bg1"/>
                </a:solidFill>
                <a:latin typeface="Roboto"/>
                <a:ea typeface="Roboto"/>
                <a:cs typeface="Roboto"/>
                <a:sym typeface="Roboto"/>
              </a:rPr>
              <a:t>Stress, Trauma &amp; the Brain | Bruce Perry</a:t>
            </a:r>
            <a:endParaRPr lang="en-US" sz="2400" b="1" dirty="0">
              <a:solidFill>
                <a:schemeClr val="bg1"/>
              </a:solidFill>
              <a:latin typeface="Roboto"/>
              <a:ea typeface="Roboto"/>
              <a:cs typeface="Roboto"/>
              <a:sym typeface="Roboto"/>
            </a:endParaRPr>
          </a:p>
        </p:txBody>
      </p:sp>
      <p:sp>
        <p:nvSpPr>
          <p:cNvPr id="4" name="Slide Number Placeholder 3">
            <a:extLst>
              <a:ext uri="{FF2B5EF4-FFF2-40B4-BE49-F238E27FC236}">
                <a16:creationId xmlns:a16="http://schemas.microsoft.com/office/drawing/2014/main" id="{285EAF76-1000-323A-BAFC-65FA034F622E}"/>
              </a:ext>
            </a:extLst>
          </p:cNvPr>
          <p:cNvSpPr txBox="1">
            <a:spLocks/>
          </p:cNvSpPr>
          <p:nvPr/>
        </p:nvSpPr>
        <p:spPr>
          <a:xfrm>
            <a:off x="6938455" y="4783147"/>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32</a:t>
            </a:fld>
            <a:endParaRPr lang="en-US" dirty="0"/>
          </a:p>
        </p:txBody>
      </p:sp>
      <p:sp>
        <p:nvSpPr>
          <p:cNvPr id="5" name="TextBox 4">
            <a:extLst>
              <a:ext uri="{FF2B5EF4-FFF2-40B4-BE49-F238E27FC236}">
                <a16:creationId xmlns:a16="http://schemas.microsoft.com/office/drawing/2014/main" id="{C2FEB33A-76D5-8086-F06E-35055467A16B}"/>
              </a:ext>
            </a:extLst>
          </p:cNvPr>
          <p:cNvSpPr txBox="1"/>
          <p:nvPr/>
        </p:nvSpPr>
        <p:spPr>
          <a:xfrm>
            <a:off x="2286000" y="4881890"/>
            <a:ext cx="4572000" cy="261610"/>
          </a:xfrm>
          <a:prstGeom prst="rect">
            <a:avLst/>
          </a:prstGeom>
          <a:noFill/>
        </p:spPr>
        <p:txBody>
          <a:bodyPr wrap="square">
            <a:spAutoFit/>
          </a:bodyPr>
          <a:lstStyle/>
          <a:p>
            <a:pPr algn="ctr"/>
            <a:r>
              <a:rPr lang="en-US" sz="1050" dirty="0">
                <a:hlinkClick r:id="rId3"/>
              </a:rPr>
              <a:t>https://youtu.be/x3jSMWTLnpg?si=pVK_ygnyZKgl2U73</a:t>
            </a:r>
            <a:endParaRPr lang="en-US" sz="1050" dirty="0"/>
          </a:p>
        </p:txBody>
      </p:sp>
      <p:pic>
        <p:nvPicPr>
          <p:cNvPr id="6" name="Picture 5">
            <a:hlinkClick r:id="rId3"/>
            <a:extLst>
              <a:ext uri="{FF2B5EF4-FFF2-40B4-BE49-F238E27FC236}">
                <a16:creationId xmlns:a16="http://schemas.microsoft.com/office/drawing/2014/main" id="{4FF1702B-2481-C5E6-53D2-6A7643CFD5E1}"/>
              </a:ext>
            </a:extLst>
          </p:cNvPr>
          <p:cNvPicPr>
            <a:picLocks noChangeAspect="1"/>
          </p:cNvPicPr>
          <p:nvPr/>
        </p:nvPicPr>
        <p:blipFill>
          <a:blip r:embed="rId4"/>
          <a:stretch>
            <a:fillRect/>
          </a:stretch>
        </p:blipFill>
        <p:spPr>
          <a:xfrm>
            <a:off x="940333" y="737350"/>
            <a:ext cx="7263333" cy="4130223"/>
          </a:xfrm>
          <a:prstGeom prst="rect">
            <a:avLst/>
          </a:prstGeom>
        </p:spPr>
      </p:pic>
    </p:spTree>
    <p:extLst>
      <p:ext uri="{BB962C8B-B14F-4D97-AF65-F5344CB8AC3E}">
        <p14:creationId xmlns:p14="http://schemas.microsoft.com/office/powerpoint/2010/main" val="211356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56F68D-76BD-3F30-1CE8-997E353E5F1D}"/>
              </a:ext>
            </a:extLst>
          </p:cNvPr>
          <p:cNvSpPr>
            <a:spLocks noGrp="1"/>
          </p:cNvSpPr>
          <p:nvPr>
            <p:ph type="sldNum" sz="quarter" idx="12"/>
          </p:nvPr>
        </p:nvSpPr>
        <p:spPr/>
        <p:txBody>
          <a:bodyPr/>
          <a:lstStyle/>
          <a:p>
            <a:pPr defTabSz="685800"/>
            <a:fld id="{0997F69B-C601-4671-83DA-CD711E663B8B}" type="slidenum">
              <a:rPr lang="en-US">
                <a:latin typeface="Calibri"/>
              </a:rPr>
              <a:pPr defTabSz="685800"/>
              <a:t>33</a:t>
            </a:fld>
            <a:endParaRPr lang="en-US">
              <a:latin typeface="Calibri"/>
            </a:endParaRPr>
          </a:p>
        </p:txBody>
      </p:sp>
      <p:sp>
        <p:nvSpPr>
          <p:cNvPr id="8" name="Title 1">
            <a:extLst>
              <a:ext uri="{FF2B5EF4-FFF2-40B4-BE49-F238E27FC236}">
                <a16:creationId xmlns:a16="http://schemas.microsoft.com/office/drawing/2014/main" id="{CF4D93D2-8EC0-CAA2-E976-BBBFAA4E6234}"/>
              </a:ext>
            </a:extLst>
          </p:cNvPr>
          <p:cNvSpPr>
            <a:spLocks noGrp="1"/>
          </p:cNvSpPr>
          <p:nvPr>
            <p:ph type="title"/>
          </p:nvPr>
        </p:nvSpPr>
        <p:spPr>
          <a:xfrm>
            <a:off x="1485900" y="205979"/>
            <a:ext cx="5715000" cy="532575"/>
          </a:xfrm>
        </p:spPr>
        <p:txBody>
          <a:bodyPr/>
          <a:lstStyle/>
          <a:p>
            <a:pPr algn="ctr"/>
            <a:r>
              <a:rPr lang="en-US" dirty="0">
                <a:latin typeface="Neutra Text TF Alt" panose="02000000000000000000" pitchFamily="2" charset="0"/>
              </a:rPr>
              <a:t>The Power of </a:t>
            </a:r>
            <a:r>
              <a:rPr lang="en-US" dirty="0">
                <a:solidFill>
                  <a:srgbClr val="D9531E"/>
                </a:solidFill>
                <a:latin typeface="Neutra Text TF Alt" panose="02000000000000000000" pitchFamily="2" charset="0"/>
              </a:rPr>
              <a:t>Connection</a:t>
            </a:r>
          </a:p>
        </p:txBody>
      </p:sp>
      <p:sp>
        <p:nvSpPr>
          <p:cNvPr id="9" name="Title 1">
            <a:extLst>
              <a:ext uri="{FF2B5EF4-FFF2-40B4-BE49-F238E27FC236}">
                <a16:creationId xmlns:a16="http://schemas.microsoft.com/office/drawing/2014/main" id="{72F9C14C-DED2-2998-409C-7E7EC384A03D}"/>
              </a:ext>
            </a:extLst>
          </p:cNvPr>
          <p:cNvSpPr txBox="1">
            <a:spLocks/>
          </p:cNvSpPr>
          <p:nvPr/>
        </p:nvSpPr>
        <p:spPr>
          <a:xfrm>
            <a:off x="5960396" y="612125"/>
            <a:ext cx="1240504" cy="532575"/>
          </a:xfrm>
          <a:prstGeom prst="rect">
            <a:avLst/>
          </a:prstGeom>
        </p:spPr>
        <p:txBody>
          <a:bodyPr vert="horz" lIns="68580" tIns="34290" rIns="68580" bIns="3429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defTabSz="685800"/>
            <a:r>
              <a:rPr lang="en-US" sz="1800" spc="-75" dirty="0">
                <a:solidFill>
                  <a:srgbClr val="00447C"/>
                </a:solidFill>
                <a:latin typeface="Neutra Text Alt" panose="02000000000000000000" pitchFamily="2" charset="0"/>
              </a:rPr>
              <a:t>-Bruce Perry</a:t>
            </a:r>
          </a:p>
        </p:txBody>
      </p:sp>
      <p:sp>
        <p:nvSpPr>
          <p:cNvPr id="2" name="TextBox 1">
            <a:extLst>
              <a:ext uri="{FF2B5EF4-FFF2-40B4-BE49-F238E27FC236}">
                <a16:creationId xmlns:a16="http://schemas.microsoft.com/office/drawing/2014/main" id="{76C055A8-1159-A428-ED83-DFBF3D02EF36}"/>
              </a:ext>
            </a:extLst>
          </p:cNvPr>
          <p:cNvSpPr txBox="1"/>
          <p:nvPr/>
        </p:nvSpPr>
        <p:spPr>
          <a:xfrm>
            <a:off x="1332035" y="1232922"/>
            <a:ext cx="6022731" cy="3046988"/>
          </a:xfrm>
          <a:prstGeom prst="rect">
            <a:avLst/>
          </a:prstGeom>
          <a:noFill/>
        </p:spPr>
        <p:txBody>
          <a:bodyPr wrap="square" rtlCol="0">
            <a:spAutoFit/>
          </a:bodyPr>
          <a:lstStyle/>
          <a:p>
            <a:pPr defTabSz="685800">
              <a:defRPr/>
            </a:pPr>
            <a:r>
              <a:rPr lang="en-US" b="1" i="1" dirty="0">
                <a:solidFill>
                  <a:srgbClr val="D9531E"/>
                </a:solidFill>
                <a:latin typeface="Arial"/>
              </a:rPr>
              <a:t>Application</a:t>
            </a:r>
            <a:r>
              <a:rPr lang="en-US" b="1" i="1" dirty="0">
                <a:solidFill>
                  <a:srgbClr val="00447C"/>
                </a:solidFill>
                <a:latin typeface="Arial"/>
              </a:rPr>
              <a:t> questions…</a:t>
            </a:r>
          </a:p>
          <a:p>
            <a:pPr defTabSz="685800">
              <a:defRPr/>
            </a:pPr>
            <a:endParaRPr lang="en-US" sz="1200" dirty="0">
              <a:solidFill>
                <a:srgbClr val="00447C"/>
              </a:solidFill>
              <a:latin typeface="Arial"/>
            </a:endParaRPr>
          </a:p>
          <a:p>
            <a:pPr marL="257175" indent="-257175" defTabSz="685800">
              <a:buFontTx/>
              <a:buAutoNum type="arabicPeriod"/>
              <a:defRPr/>
            </a:pPr>
            <a:r>
              <a:rPr lang="en-US" dirty="0">
                <a:solidFill>
                  <a:srgbClr val="00447C"/>
                </a:solidFill>
                <a:latin typeface="Arial"/>
              </a:rPr>
              <a:t>Dr. Perry lists simple examples of relational “power” that educators can access to make significant regulatory impacts with their students. Describe </a:t>
            </a:r>
            <a:br>
              <a:rPr lang="en-US" dirty="0">
                <a:solidFill>
                  <a:srgbClr val="00447C"/>
                </a:solidFill>
                <a:latin typeface="Arial"/>
              </a:rPr>
            </a:br>
            <a:r>
              <a:rPr lang="en-US" dirty="0">
                <a:solidFill>
                  <a:srgbClr val="00447C"/>
                </a:solidFill>
                <a:latin typeface="Arial"/>
              </a:rPr>
              <a:t>several that you believe could most benefit your school. </a:t>
            </a:r>
            <a:br>
              <a:rPr lang="en-US" dirty="0">
                <a:solidFill>
                  <a:srgbClr val="00447C"/>
                </a:solidFill>
                <a:latin typeface="Arial"/>
              </a:rPr>
            </a:br>
            <a:endParaRPr lang="en-US" dirty="0">
              <a:solidFill>
                <a:srgbClr val="00447C"/>
              </a:solidFill>
              <a:latin typeface="Arial"/>
            </a:endParaRPr>
          </a:p>
          <a:p>
            <a:pPr marL="257175" indent="-257175" defTabSz="685800">
              <a:buFontTx/>
              <a:buAutoNum type="arabicPeriod"/>
              <a:defRPr/>
            </a:pPr>
            <a:r>
              <a:rPr lang="en-US" dirty="0">
                <a:solidFill>
                  <a:srgbClr val="00447C"/>
                </a:solidFill>
                <a:latin typeface="Arial"/>
              </a:rPr>
              <a:t>With your understanding of the brain systems, why do you think these actions and gestures are helpful to students and their learning?</a:t>
            </a:r>
          </a:p>
        </p:txBody>
      </p:sp>
      <p:pic>
        <p:nvPicPr>
          <p:cNvPr id="3" name="Picture 2" descr="Logo&#10;&#10;Description automatically generated">
            <a:extLst>
              <a:ext uri="{FF2B5EF4-FFF2-40B4-BE49-F238E27FC236}">
                <a16:creationId xmlns:a16="http://schemas.microsoft.com/office/drawing/2014/main" id="{489189B2-AFE6-494E-04D8-7A39BD643E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75162" y="4659827"/>
            <a:ext cx="461891" cy="422675"/>
          </a:xfrm>
          <a:prstGeom prst="rect">
            <a:avLst/>
          </a:prstGeom>
          <a:solidFill>
            <a:schemeClr val="bg1"/>
          </a:solidFill>
          <a:effectLst>
            <a:softEdge rad="22225"/>
          </a:effectLst>
        </p:spPr>
      </p:pic>
    </p:spTree>
    <p:extLst>
      <p:ext uri="{BB962C8B-B14F-4D97-AF65-F5344CB8AC3E}">
        <p14:creationId xmlns:p14="http://schemas.microsoft.com/office/powerpoint/2010/main" val="2342608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56F68D-76BD-3F30-1CE8-997E353E5F1D}"/>
              </a:ext>
            </a:extLst>
          </p:cNvPr>
          <p:cNvSpPr>
            <a:spLocks noGrp="1"/>
          </p:cNvSpPr>
          <p:nvPr>
            <p:ph type="sldNum" sz="quarter" idx="12"/>
          </p:nvPr>
        </p:nvSpPr>
        <p:spPr/>
        <p:txBody>
          <a:bodyPr/>
          <a:lstStyle/>
          <a:p>
            <a:pPr defTabSz="685800"/>
            <a:fld id="{0997F69B-C601-4671-83DA-CD711E663B8B}" type="slidenum">
              <a:rPr lang="en-US">
                <a:latin typeface="Calibri"/>
              </a:rPr>
              <a:pPr defTabSz="685800"/>
              <a:t>34</a:t>
            </a:fld>
            <a:endParaRPr lang="en-US">
              <a:latin typeface="Calibri"/>
            </a:endParaRPr>
          </a:p>
        </p:txBody>
      </p:sp>
      <p:sp>
        <p:nvSpPr>
          <p:cNvPr id="4" name="TextBox 3">
            <a:extLst>
              <a:ext uri="{FF2B5EF4-FFF2-40B4-BE49-F238E27FC236}">
                <a16:creationId xmlns:a16="http://schemas.microsoft.com/office/drawing/2014/main" id="{3181705F-9AD9-4CA2-64B7-ECC1184A411C}"/>
              </a:ext>
            </a:extLst>
          </p:cNvPr>
          <p:cNvSpPr txBox="1"/>
          <p:nvPr/>
        </p:nvSpPr>
        <p:spPr>
          <a:xfrm>
            <a:off x="1143000" y="4798305"/>
            <a:ext cx="6858000" cy="276999"/>
          </a:xfrm>
          <a:prstGeom prst="rect">
            <a:avLst/>
          </a:prstGeom>
          <a:noFill/>
        </p:spPr>
        <p:txBody>
          <a:bodyPr wrap="square">
            <a:spAutoFit/>
          </a:bodyPr>
          <a:lstStyle/>
          <a:p>
            <a:pPr algn="ctr" defTabSz="685800"/>
            <a:r>
              <a:rPr lang="en-US" sz="1200" dirty="0">
                <a:solidFill>
                  <a:srgbClr val="00447C"/>
                </a:solidFill>
                <a:latin typeface="Calibri"/>
                <a:hlinkClick r:id="rId2"/>
              </a:rPr>
              <a:t>https://youtu.be/qpnNsSyDw-g</a:t>
            </a:r>
            <a:endParaRPr lang="en-US" sz="1200" dirty="0">
              <a:solidFill>
                <a:srgbClr val="00447C"/>
              </a:solidFill>
              <a:latin typeface="Calibri"/>
            </a:endParaRPr>
          </a:p>
        </p:txBody>
      </p:sp>
      <p:sp>
        <p:nvSpPr>
          <p:cNvPr id="9" name="Title 1">
            <a:extLst>
              <a:ext uri="{FF2B5EF4-FFF2-40B4-BE49-F238E27FC236}">
                <a16:creationId xmlns:a16="http://schemas.microsoft.com/office/drawing/2014/main" id="{935A2DF5-1874-A562-65D8-F5975328D6ED}"/>
              </a:ext>
            </a:extLst>
          </p:cNvPr>
          <p:cNvSpPr>
            <a:spLocks noGrp="1"/>
          </p:cNvSpPr>
          <p:nvPr>
            <p:ph type="title"/>
          </p:nvPr>
        </p:nvSpPr>
        <p:spPr>
          <a:xfrm>
            <a:off x="1485900" y="205979"/>
            <a:ext cx="5715000" cy="532575"/>
          </a:xfrm>
        </p:spPr>
        <p:txBody>
          <a:bodyPr/>
          <a:lstStyle/>
          <a:p>
            <a:pPr algn="ctr"/>
            <a:r>
              <a:rPr lang="en-US" dirty="0">
                <a:latin typeface="Neutra Text TF Alt" panose="02000000000000000000" pitchFamily="2" charset="0"/>
              </a:rPr>
              <a:t>Active </a:t>
            </a:r>
            <a:r>
              <a:rPr lang="en-US" dirty="0">
                <a:solidFill>
                  <a:srgbClr val="D9531E"/>
                </a:solidFill>
                <a:latin typeface="Neutra Text TF Alt" panose="02000000000000000000" pitchFamily="2" charset="0"/>
              </a:rPr>
              <a:t>Listening</a:t>
            </a:r>
          </a:p>
        </p:txBody>
      </p:sp>
      <p:pic>
        <p:nvPicPr>
          <p:cNvPr id="2" name="Picture 1" descr="Logo&#10;&#10;Description automatically generated">
            <a:extLst>
              <a:ext uri="{FF2B5EF4-FFF2-40B4-BE49-F238E27FC236}">
                <a16:creationId xmlns:a16="http://schemas.microsoft.com/office/drawing/2014/main" id="{4F7C889F-0BD8-052B-7805-C390F0D9AB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75162" y="4659827"/>
            <a:ext cx="461891" cy="422675"/>
          </a:xfrm>
          <a:prstGeom prst="rect">
            <a:avLst/>
          </a:prstGeom>
          <a:solidFill>
            <a:schemeClr val="bg1"/>
          </a:solidFill>
          <a:effectLst>
            <a:softEdge rad="22225"/>
          </a:effectLst>
        </p:spPr>
      </p:pic>
      <p:pic>
        <p:nvPicPr>
          <p:cNvPr id="7" name="Picture 6">
            <a:hlinkClick r:id="rId2"/>
            <a:extLst>
              <a:ext uri="{FF2B5EF4-FFF2-40B4-BE49-F238E27FC236}">
                <a16:creationId xmlns:a16="http://schemas.microsoft.com/office/drawing/2014/main" id="{4777A056-B596-DB25-A1FE-C6900E617C3D}"/>
              </a:ext>
            </a:extLst>
          </p:cNvPr>
          <p:cNvPicPr>
            <a:picLocks noChangeAspect="1"/>
          </p:cNvPicPr>
          <p:nvPr/>
        </p:nvPicPr>
        <p:blipFill>
          <a:blip r:embed="rId4"/>
          <a:stretch>
            <a:fillRect/>
          </a:stretch>
        </p:blipFill>
        <p:spPr>
          <a:xfrm>
            <a:off x="1180577" y="852263"/>
            <a:ext cx="6782846" cy="3832332"/>
          </a:xfrm>
          <a:prstGeom prst="rect">
            <a:avLst/>
          </a:prstGeom>
        </p:spPr>
      </p:pic>
    </p:spTree>
    <p:extLst>
      <p:ext uri="{BB962C8B-B14F-4D97-AF65-F5344CB8AC3E}">
        <p14:creationId xmlns:p14="http://schemas.microsoft.com/office/powerpoint/2010/main" val="3496964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56F68D-76BD-3F30-1CE8-997E353E5F1D}"/>
              </a:ext>
            </a:extLst>
          </p:cNvPr>
          <p:cNvSpPr>
            <a:spLocks noGrp="1"/>
          </p:cNvSpPr>
          <p:nvPr>
            <p:ph type="sldNum" sz="quarter" idx="12"/>
          </p:nvPr>
        </p:nvSpPr>
        <p:spPr/>
        <p:txBody>
          <a:bodyPr/>
          <a:lstStyle/>
          <a:p>
            <a:pPr defTabSz="685800"/>
            <a:fld id="{0997F69B-C601-4671-83DA-CD711E663B8B}" type="slidenum">
              <a:rPr lang="en-US">
                <a:latin typeface="Calibri"/>
              </a:rPr>
              <a:pPr defTabSz="685800"/>
              <a:t>35</a:t>
            </a:fld>
            <a:endParaRPr lang="en-US">
              <a:latin typeface="Calibri"/>
            </a:endParaRPr>
          </a:p>
        </p:txBody>
      </p:sp>
      <p:sp>
        <p:nvSpPr>
          <p:cNvPr id="9" name="Title 1">
            <a:extLst>
              <a:ext uri="{FF2B5EF4-FFF2-40B4-BE49-F238E27FC236}">
                <a16:creationId xmlns:a16="http://schemas.microsoft.com/office/drawing/2014/main" id="{935A2DF5-1874-A562-65D8-F5975328D6ED}"/>
              </a:ext>
            </a:extLst>
          </p:cNvPr>
          <p:cNvSpPr>
            <a:spLocks noGrp="1"/>
          </p:cNvSpPr>
          <p:nvPr>
            <p:ph type="title"/>
          </p:nvPr>
        </p:nvSpPr>
        <p:spPr>
          <a:xfrm>
            <a:off x="1485900" y="205979"/>
            <a:ext cx="5715000" cy="532575"/>
          </a:xfrm>
        </p:spPr>
        <p:txBody>
          <a:bodyPr/>
          <a:lstStyle/>
          <a:p>
            <a:pPr algn="ctr"/>
            <a:r>
              <a:rPr lang="en-US" dirty="0">
                <a:latin typeface="Neutra Text TF Alt" panose="02000000000000000000" pitchFamily="2" charset="0"/>
              </a:rPr>
              <a:t>Active </a:t>
            </a:r>
            <a:r>
              <a:rPr lang="en-US" dirty="0">
                <a:solidFill>
                  <a:srgbClr val="D9531E"/>
                </a:solidFill>
                <a:latin typeface="Neutra Text TF Alt" panose="02000000000000000000" pitchFamily="2" charset="0"/>
              </a:rPr>
              <a:t>Listening</a:t>
            </a:r>
          </a:p>
        </p:txBody>
      </p:sp>
      <p:sp>
        <p:nvSpPr>
          <p:cNvPr id="2" name="TextBox 1">
            <a:extLst>
              <a:ext uri="{FF2B5EF4-FFF2-40B4-BE49-F238E27FC236}">
                <a16:creationId xmlns:a16="http://schemas.microsoft.com/office/drawing/2014/main" id="{41E61B1C-B5A0-66F3-8E58-128775D9AA22}"/>
              </a:ext>
            </a:extLst>
          </p:cNvPr>
          <p:cNvSpPr txBox="1"/>
          <p:nvPr/>
        </p:nvSpPr>
        <p:spPr>
          <a:xfrm>
            <a:off x="1618220" y="1199125"/>
            <a:ext cx="5690103" cy="2239074"/>
          </a:xfrm>
          <a:prstGeom prst="rect">
            <a:avLst/>
          </a:prstGeom>
          <a:noFill/>
        </p:spPr>
        <p:txBody>
          <a:bodyPr wrap="square" rtlCol="0">
            <a:spAutoFit/>
          </a:bodyPr>
          <a:lstStyle/>
          <a:p>
            <a:pPr defTabSz="685800">
              <a:defRPr/>
            </a:pPr>
            <a:r>
              <a:rPr lang="en-US" b="1" i="1" dirty="0">
                <a:solidFill>
                  <a:srgbClr val="D9531E"/>
                </a:solidFill>
                <a:latin typeface="Arial"/>
              </a:rPr>
              <a:t>Application</a:t>
            </a:r>
            <a:r>
              <a:rPr lang="en-US" b="1" i="1" dirty="0">
                <a:solidFill>
                  <a:srgbClr val="00447C"/>
                </a:solidFill>
                <a:latin typeface="Arial"/>
              </a:rPr>
              <a:t> questions…</a:t>
            </a:r>
          </a:p>
          <a:p>
            <a:pPr defTabSz="685800">
              <a:defRPr/>
            </a:pPr>
            <a:endParaRPr lang="en-US" sz="1350" dirty="0">
              <a:solidFill>
                <a:srgbClr val="00447C"/>
              </a:solidFill>
              <a:latin typeface="Arial"/>
            </a:endParaRPr>
          </a:p>
          <a:p>
            <a:pPr marL="257175" indent="-257175" defTabSz="685800">
              <a:buFontTx/>
              <a:buAutoNum type="arabicPeriod"/>
              <a:defRPr/>
            </a:pPr>
            <a:r>
              <a:rPr lang="en-US" dirty="0">
                <a:solidFill>
                  <a:srgbClr val="00447C"/>
                </a:solidFill>
                <a:latin typeface="Arial"/>
              </a:rPr>
              <a:t>How might this understanding of active listening connect with RULER and developing “Emotion Scientists”?</a:t>
            </a:r>
          </a:p>
          <a:p>
            <a:pPr defTabSz="685800">
              <a:defRPr/>
            </a:pPr>
            <a:endParaRPr lang="en-US" dirty="0">
              <a:solidFill>
                <a:srgbClr val="00447C"/>
              </a:solidFill>
              <a:latin typeface="Arial"/>
            </a:endParaRPr>
          </a:p>
          <a:p>
            <a:pPr marL="257175" indent="-257175" defTabSz="685800">
              <a:buFontTx/>
              <a:buAutoNum type="arabicPeriod"/>
              <a:defRPr/>
            </a:pPr>
            <a:r>
              <a:rPr lang="en-US" dirty="0">
                <a:solidFill>
                  <a:srgbClr val="00447C"/>
                </a:solidFill>
                <a:latin typeface="Arial"/>
              </a:rPr>
              <a:t>Describe the relationship between active listening and empathy.</a:t>
            </a:r>
          </a:p>
        </p:txBody>
      </p:sp>
      <p:pic>
        <p:nvPicPr>
          <p:cNvPr id="3" name="Picture 2" descr="Logo&#10;&#10;Description automatically generated">
            <a:extLst>
              <a:ext uri="{FF2B5EF4-FFF2-40B4-BE49-F238E27FC236}">
                <a16:creationId xmlns:a16="http://schemas.microsoft.com/office/drawing/2014/main" id="{11E79986-1971-4208-5C2C-EB4A560D35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75162" y="4659827"/>
            <a:ext cx="461891" cy="422675"/>
          </a:xfrm>
          <a:prstGeom prst="rect">
            <a:avLst/>
          </a:prstGeom>
          <a:solidFill>
            <a:schemeClr val="bg1"/>
          </a:solidFill>
          <a:effectLst>
            <a:softEdge rad="22225"/>
          </a:effectLst>
        </p:spPr>
      </p:pic>
    </p:spTree>
    <p:extLst>
      <p:ext uri="{BB962C8B-B14F-4D97-AF65-F5344CB8AC3E}">
        <p14:creationId xmlns:p14="http://schemas.microsoft.com/office/powerpoint/2010/main" val="17334826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56F68D-76BD-3F30-1CE8-997E353E5F1D}"/>
              </a:ext>
            </a:extLst>
          </p:cNvPr>
          <p:cNvSpPr>
            <a:spLocks noGrp="1"/>
          </p:cNvSpPr>
          <p:nvPr>
            <p:ph type="sldNum" sz="quarter" idx="12"/>
          </p:nvPr>
        </p:nvSpPr>
        <p:spPr/>
        <p:txBody>
          <a:bodyPr/>
          <a:lstStyle/>
          <a:p>
            <a:pPr defTabSz="685800"/>
            <a:fld id="{0997F69B-C601-4671-83DA-CD711E663B8B}" type="slidenum">
              <a:rPr lang="en-US">
                <a:latin typeface="Calibri"/>
              </a:rPr>
              <a:pPr defTabSz="685800"/>
              <a:t>36</a:t>
            </a:fld>
            <a:endParaRPr lang="en-US">
              <a:latin typeface="Calibri"/>
            </a:endParaRPr>
          </a:p>
        </p:txBody>
      </p:sp>
      <p:sp>
        <p:nvSpPr>
          <p:cNvPr id="6" name="TextBox 5">
            <a:extLst>
              <a:ext uri="{FF2B5EF4-FFF2-40B4-BE49-F238E27FC236}">
                <a16:creationId xmlns:a16="http://schemas.microsoft.com/office/drawing/2014/main" id="{2062BD49-52E3-9B7F-46D5-6F45702C90E4}"/>
              </a:ext>
            </a:extLst>
          </p:cNvPr>
          <p:cNvSpPr txBox="1"/>
          <p:nvPr/>
        </p:nvSpPr>
        <p:spPr>
          <a:xfrm>
            <a:off x="1485901" y="915593"/>
            <a:ext cx="5882054" cy="1200329"/>
          </a:xfrm>
          <a:prstGeom prst="rect">
            <a:avLst/>
          </a:prstGeom>
          <a:noFill/>
        </p:spPr>
        <p:txBody>
          <a:bodyPr wrap="square" rtlCol="0">
            <a:spAutoFit/>
          </a:bodyPr>
          <a:lstStyle/>
          <a:p>
            <a:pPr defTabSz="685800"/>
            <a:r>
              <a:rPr lang="en-US" dirty="0">
                <a:solidFill>
                  <a:srgbClr val="00447C"/>
                </a:solidFill>
                <a:latin typeface="Calibri"/>
              </a:rPr>
              <a:t>It’s acknowledging to another person that the pathway to their feelings is understandable and sensible. You’re creating space for that person to experience these emotions and process things without fear of judgement or rejection. </a:t>
            </a:r>
          </a:p>
        </p:txBody>
      </p:sp>
      <p:pic>
        <p:nvPicPr>
          <p:cNvPr id="7" name="Picture 2" descr="5 Ways to Teach Your Child Anger Management Skills">
            <a:extLst>
              <a:ext uri="{FF2B5EF4-FFF2-40B4-BE49-F238E27FC236}">
                <a16:creationId xmlns:a16="http://schemas.microsoft.com/office/drawing/2014/main" id="{7F0488A4-9166-A9FB-AF3E-303F7B56CF62}"/>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872759" y="2269879"/>
            <a:ext cx="2941283" cy="2621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FFD2D96E-7D62-F7E2-9199-5779FA5FF422}"/>
              </a:ext>
            </a:extLst>
          </p:cNvPr>
          <p:cNvSpPr>
            <a:spLocks noGrp="1"/>
          </p:cNvSpPr>
          <p:nvPr>
            <p:ph type="title"/>
          </p:nvPr>
        </p:nvSpPr>
        <p:spPr>
          <a:xfrm>
            <a:off x="1485900" y="205979"/>
            <a:ext cx="5715000" cy="532575"/>
          </a:xfrm>
        </p:spPr>
        <p:txBody>
          <a:bodyPr/>
          <a:lstStyle/>
          <a:p>
            <a:pPr algn="ctr"/>
            <a:r>
              <a:rPr lang="en-US" dirty="0">
                <a:latin typeface="Neutra Text TF Alt" panose="02000000000000000000" pitchFamily="2" charset="0"/>
              </a:rPr>
              <a:t>The Power of </a:t>
            </a:r>
            <a:r>
              <a:rPr lang="en-US" dirty="0">
                <a:solidFill>
                  <a:srgbClr val="D9531E"/>
                </a:solidFill>
                <a:latin typeface="Neutra Text TF Alt" panose="02000000000000000000" pitchFamily="2" charset="0"/>
              </a:rPr>
              <a:t>Validation</a:t>
            </a:r>
          </a:p>
        </p:txBody>
      </p:sp>
      <p:pic>
        <p:nvPicPr>
          <p:cNvPr id="2" name="Picture 1" descr="Logo&#10;&#10;Description automatically generated">
            <a:extLst>
              <a:ext uri="{FF2B5EF4-FFF2-40B4-BE49-F238E27FC236}">
                <a16:creationId xmlns:a16="http://schemas.microsoft.com/office/drawing/2014/main" id="{A7828BC8-DA93-A707-9123-8F56B4B457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75162" y="4659827"/>
            <a:ext cx="461891" cy="422675"/>
          </a:xfrm>
          <a:prstGeom prst="rect">
            <a:avLst/>
          </a:prstGeom>
          <a:solidFill>
            <a:schemeClr val="bg1"/>
          </a:solidFill>
          <a:effectLst>
            <a:softEdge rad="22225"/>
          </a:effectLst>
        </p:spPr>
      </p:pic>
    </p:spTree>
    <p:extLst>
      <p:ext uri="{BB962C8B-B14F-4D97-AF65-F5344CB8AC3E}">
        <p14:creationId xmlns:p14="http://schemas.microsoft.com/office/powerpoint/2010/main" val="3240537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56F68D-76BD-3F30-1CE8-997E353E5F1D}"/>
              </a:ext>
            </a:extLst>
          </p:cNvPr>
          <p:cNvSpPr>
            <a:spLocks noGrp="1"/>
          </p:cNvSpPr>
          <p:nvPr>
            <p:ph type="sldNum" sz="quarter" idx="12"/>
          </p:nvPr>
        </p:nvSpPr>
        <p:spPr/>
        <p:txBody>
          <a:bodyPr/>
          <a:lstStyle/>
          <a:p>
            <a:pPr defTabSz="685800"/>
            <a:fld id="{0997F69B-C601-4671-83DA-CD711E663B8B}" type="slidenum">
              <a:rPr lang="en-US">
                <a:latin typeface="Calibri"/>
              </a:rPr>
              <a:pPr defTabSz="685800"/>
              <a:t>37</a:t>
            </a:fld>
            <a:endParaRPr lang="en-US">
              <a:latin typeface="Calibri"/>
            </a:endParaRPr>
          </a:p>
        </p:txBody>
      </p:sp>
      <p:sp>
        <p:nvSpPr>
          <p:cNvPr id="4" name="TextBox 3">
            <a:extLst>
              <a:ext uri="{FF2B5EF4-FFF2-40B4-BE49-F238E27FC236}">
                <a16:creationId xmlns:a16="http://schemas.microsoft.com/office/drawing/2014/main" id="{2DF6BE0B-1311-CAE3-37DC-F213D6068728}"/>
              </a:ext>
            </a:extLst>
          </p:cNvPr>
          <p:cNvSpPr txBox="1"/>
          <p:nvPr/>
        </p:nvSpPr>
        <p:spPr>
          <a:xfrm>
            <a:off x="2016556" y="1477536"/>
            <a:ext cx="4883448" cy="3531736"/>
          </a:xfrm>
          <a:prstGeom prst="rect">
            <a:avLst/>
          </a:prstGeom>
          <a:noFill/>
        </p:spPr>
        <p:txBody>
          <a:bodyPr wrap="square">
            <a:spAutoFit/>
          </a:bodyPr>
          <a:lstStyle/>
          <a:p>
            <a:pPr defTabSz="685800"/>
            <a:r>
              <a:rPr lang="en-US" i="1" dirty="0">
                <a:solidFill>
                  <a:srgbClr val="D9531E"/>
                </a:solidFill>
                <a:latin typeface="Calibri"/>
              </a:rPr>
              <a:t>Examples:</a:t>
            </a:r>
          </a:p>
          <a:p>
            <a:pPr defTabSz="685800"/>
            <a:endParaRPr lang="en-US" sz="750" dirty="0">
              <a:solidFill>
                <a:srgbClr val="00447C"/>
              </a:solidFill>
              <a:latin typeface="Calibri"/>
            </a:endParaRPr>
          </a:p>
          <a:p>
            <a:pPr defTabSz="685800"/>
            <a:r>
              <a:rPr lang="en-US" dirty="0">
                <a:solidFill>
                  <a:srgbClr val="00447C"/>
                </a:solidFill>
                <a:latin typeface="Calibri"/>
              </a:rPr>
              <a:t>“At least…” or “It could be worse”</a:t>
            </a:r>
          </a:p>
          <a:p>
            <a:pPr defTabSz="685800"/>
            <a:r>
              <a:rPr lang="en-US" dirty="0">
                <a:solidFill>
                  <a:srgbClr val="00447C"/>
                </a:solidFill>
                <a:latin typeface="Calibri"/>
              </a:rPr>
              <a:t>“Don’t worry so much”</a:t>
            </a:r>
          </a:p>
          <a:p>
            <a:pPr defTabSz="685800"/>
            <a:r>
              <a:rPr lang="en-US" dirty="0">
                <a:solidFill>
                  <a:srgbClr val="00447C"/>
                </a:solidFill>
                <a:latin typeface="Calibri"/>
              </a:rPr>
              <a:t>“Well, I would feel like/think of it like this”</a:t>
            </a:r>
          </a:p>
          <a:p>
            <a:pPr defTabSz="685800"/>
            <a:r>
              <a:rPr lang="en-US" dirty="0">
                <a:solidFill>
                  <a:srgbClr val="00447C"/>
                </a:solidFill>
                <a:latin typeface="Calibri"/>
              </a:rPr>
              <a:t>“You shouldn’t feel that way ”</a:t>
            </a:r>
          </a:p>
          <a:p>
            <a:pPr defTabSz="685800"/>
            <a:r>
              <a:rPr lang="en-US" dirty="0">
                <a:solidFill>
                  <a:srgbClr val="00447C"/>
                </a:solidFill>
                <a:latin typeface="Calibri"/>
              </a:rPr>
              <a:t>“Just move on”</a:t>
            </a:r>
          </a:p>
          <a:p>
            <a:pPr defTabSz="685800"/>
            <a:r>
              <a:rPr lang="en-US" dirty="0">
                <a:solidFill>
                  <a:srgbClr val="00447C"/>
                </a:solidFill>
                <a:latin typeface="Calibri"/>
              </a:rPr>
              <a:t>“You're taking X too seriously”</a:t>
            </a:r>
          </a:p>
          <a:p>
            <a:pPr defTabSz="685800"/>
            <a:r>
              <a:rPr lang="en-US" dirty="0">
                <a:solidFill>
                  <a:srgbClr val="00447C"/>
                </a:solidFill>
                <a:latin typeface="Calibri"/>
              </a:rPr>
              <a:t>“You could have avoided this if you did X”</a:t>
            </a:r>
          </a:p>
          <a:p>
            <a:pPr defTabSz="685800"/>
            <a:r>
              <a:rPr lang="en-US" dirty="0">
                <a:solidFill>
                  <a:srgbClr val="00447C"/>
                </a:solidFill>
                <a:latin typeface="Calibri"/>
              </a:rPr>
              <a:t>“Why would you be scared, that’s stupid”</a:t>
            </a:r>
          </a:p>
          <a:p>
            <a:pPr defTabSz="685800"/>
            <a:r>
              <a:rPr lang="en-US" dirty="0">
                <a:solidFill>
                  <a:srgbClr val="00447C"/>
                </a:solidFill>
                <a:latin typeface="Calibri"/>
              </a:rPr>
              <a:t>“Well, if you don’t talk to her, it’s your own fault”</a:t>
            </a:r>
            <a:br>
              <a:rPr lang="en-US" dirty="0">
                <a:solidFill>
                  <a:srgbClr val="00447C"/>
                </a:solidFill>
                <a:latin typeface="Calibri"/>
              </a:rPr>
            </a:br>
            <a:r>
              <a:rPr lang="en-US" dirty="0">
                <a:solidFill>
                  <a:srgbClr val="00447C"/>
                </a:solidFill>
                <a:latin typeface="Calibri"/>
              </a:rPr>
              <a:t>“You’re over-reacting…it’s not that big a deal”</a:t>
            </a:r>
            <a:br>
              <a:rPr lang="en-US" dirty="0">
                <a:solidFill>
                  <a:srgbClr val="00447C"/>
                </a:solidFill>
                <a:latin typeface="Calibri"/>
              </a:rPr>
            </a:br>
            <a:r>
              <a:rPr lang="en-US" dirty="0">
                <a:solidFill>
                  <a:srgbClr val="00447C"/>
                </a:solidFill>
                <a:latin typeface="Calibri"/>
              </a:rPr>
              <a:t>“Why are you just focusing on the negative?”</a:t>
            </a:r>
          </a:p>
        </p:txBody>
      </p:sp>
      <p:sp>
        <p:nvSpPr>
          <p:cNvPr id="8" name="Title 1">
            <a:extLst>
              <a:ext uri="{FF2B5EF4-FFF2-40B4-BE49-F238E27FC236}">
                <a16:creationId xmlns:a16="http://schemas.microsoft.com/office/drawing/2014/main" id="{096B9C0A-5E25-03AE-5B73-C4FD8CAFB63D}"/>
              </a:ext>
            </a:extLst>
          </p:cNvPr>
          <p:cNvSpPr>
            <a:spLocks noGrp="1"/>
          </p:cNvSpPr>
          <p:nvPr>
            <p:ph type="title"/>
          </p:nvPr>
        </p:nvSpPr>
        <p:spPr>
          <a:xfrm>
            <a:off x="1485900" y="205979"/>
            <a:ext cx="5715000" cy="532575"/>
          </a:xfrm>
        </p:spPr>
        <p:txBody>
          <a:bodyPr/>
          <a:lstStyle/>
          <a:p>
            <a:pPr algn="ctr"/>
            <a:r>
              <a:rPr lang="en-US" dirty="0">
                <a:solidFill>
                  <a:srgbClr val="D9531E"/>
                </a:solidFill>
                <a:latin typeface="Neutra Text TF Alt" panose="02000000000000000000" pitchFamily="2" charset="0"/>
              </a:rPr>
              <a:t>Invalidating</a:t>
            </a:r>
            <a:r>
              <a:rPr lang="en-US" dirty="0">
                <a:latin typeface="Neutra Text TF Alt" panose="02000000000000000000" pitchFamily="2" charset="0"/>
              </a:rPr>
              <a:t> Environment</a:t>
            </a:r>
            <a:endParaRPr lang="en-US" dirty="0">
              <a:solidFill>
                <a:srgbClr val="D9531E"/>
              </a:solidFill>
              <a:latin typeface="Neutra Text TF Alt" panose="02000000000000000000" pitchFamily="2" charset="0"/>
            </a:endParaRPr>
          </a:p>
        </p:txBody>
      </p:sp>
      <p:pic>
        <p:nvPicPr>
          <p:cNvPr id="2" name="Picture 1" descr="Logo&#10;&#10;Description automatically generated">
            <a:extLst>
              <a:ext uri="{FF2B5EF4-FFF2-40B4-BE49-F238E27FC236}">
                <a16:creationId xmlns:a16="http://schemas.microsoft.com/office/drawing/2014/main" id="{47B49C77-2868-D33B-4226-24249E005F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75162" y="4659827"/>
            <a:ext cx="461891" cy="422675"/>
          </a:xfrm>
          <a:prstGeom prst="rect">
            <a:avLst/>
          </a:prstGeom>
          <a:solidFill>
            <a:schemeClr val="bg1"/>
          </a:solidFill>
          <a:effectLst>
            <a:softEdge rad="22225"/>
          </a:effectLst>
        </p:spPr>
      </p:pic>
      <p:sp>
        <p:nvSpPr>
          <p:cNvPr id="6" name="TextBox 5">
            <a:extLst>
              <a:ext uri="{FF2B5EF4-FFF2-40B4-BE49-F238E27FC236}">
                <a16:creationId xmlns:a16="http://schemas.microsoft.com/office/drawing/2014/main" id="{EAEE455A-8E93-A2C2-FD9C-FC25C24AF1F9}"/>
              </a:ext>
            </a:extLst>
          </p:cNvPr>
          <p:cNvSpPr txBox="1"/>
          <p:nvPr/>
        </p:nvSpPr>
        <p:spPr>
          <a:xfrm>
            <a:off x="2043716" y="738554"/>
            <a:ext cx="4829128" cy="646331"/>
          </a:xfrm>
          <a:prstGeom prst="rect">
            <a:avLst/>
          </a:prstGeom>
          <a:noFill/>
        </p:spPr>
        <p:txBody>
          <a:bodyPr wrap="square">
            <a:spAutoFit/>
          </a:bodyPr>
          <a:lstStyle/>
          <a:p>
            <a:pPr algn="ctr"/>
            <a:r>
              <a:rPr lang="en-US" dirty="0">
                <a:solidFill>
                  <a:srgbClr val="000000"/>
                </a:solidFill>
                <a:latin typeface="Calibri"/>
              </a:rPr>
              <a:t>tells the individual that what he/she/they is thinking, feeling, or doing is wrong or inaccurate</a:t>
            </a:r>
            <a:endParaRPr lang="en-US" dirty="0">
              <a:solidFill>
                <a:srgbClr val="000000"/>
              </a:solidFill>
            </a:endParaRPr>
          </a:p>
        </p:txBody>
      </p:sp>
    </p:spTree>
    <p:extLst>
      <p:ext uri="{BB962C8B-B14F-4D97-AF65-F5344CB8AC3E}">
        <p14:creationId xmlns:p14="http://schemas.microsoft.com/office/powerpoint/2010/main" val="21725534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56F68D-76BD-3F30-1CE8-997E353E5F1D}"/>
              </a:ext>
            </a:extLst>
          </p:cNvPr>
          <p:cNvSpPr>
            <a:spLocks noGrp="1"/>
          </p:cNvSpPr>
          <p:nvPr>
            <p:ph type="sldNum" sz="quarter" idx="12"/>
          </p:nvPr>
        </p:nvSpPr>
        <p:spPr/>
        <p:txBody>
          <a:bodyPr/>
          <a:lstStyle/>
          <a:p>
            <a:pPr defTabSz="685800"/>
            <a:fld id="{0997F69B-C601-4671-83DA-CD711E663B8B}" type="slidenum">
              <a:rPr lang="en-US">
                <a:latin typeface="Calibri"/>
              </a:rPr>
              <a:pPr defTabSz="685800"/>
              <a:t>38</a:t>
            </a:fld>
            <a:endParaRPr lang="en-US">
              <a:latin typeface="Calibri"/>
            </a:endParaRPr>
          </a:p>
        </p:txBody>
      </p:sp>
      <p:sp>
        <p:nvSpPr>
          <p:cNvPr id="3" name="TextBox 2">
            <a:extLst>
              <a:ext uri="{FF2B5EF4-FFF2-40B4-BE49-F238E27FC236}">
                <a16:creationId xmlns:a16="http://schemas.microsoft.com/office/drawing/2014/main" id="{C5D80DDD-16FE-A6CD-1EF4-25D3EFFF8FAB}"/>
              </a:ext>
            </a:extLst>
          </p:cNvPr>
          <p:cNvSpPr txBox="1"/>
          <p:nvPr/>
        </p:nvSpPr>
        <p:spPr>
          <a:xfrm>
            <a:off x="1560635" y="1348338"/>
            <a:ext cx="5547946" cy="2446824"/>
          </a:xfrm>
          <a:prstGeom prst="rect">
            <a:avLst/>
          </a:prstGeom>
          <a:noFill/>
        </p:spPr>
        <p:txBody>
          <a:bodyPr wrap="square" rtlCol="0">
            <a:spAutoFit/>
          </a:bodyPr>
          <a:lstStyle/>
          <a:p>
            <a:pPr defTabSz="685800"/>
            <a:r>
              <a:rPr lang="en-US" dirty="0">
                <a:solidFill>
                  <a:srgbClr val="00447C"/>
                </a:solidFill>
                <a:latin typeface="Neutra Text TF Alt" panose="02000000000000000000" pitchFamily="2" charset="0"/>
              </a:rPr>
              <a:t>Validation…</a:t>
            </a:r>
            <a:br>
              <a:rPr lang="en-US" dirty="0">
                <a:solidFill>
                  <a:srgbClr val="00447C"/>
                </a:solidFill>
                <a:latin typeface="Calibri"/>
              </a:rPr>
            </a:br>
            <a:endParaRPr lang="en-US" sz="900" dirty="0">
              <a:solidFill>
                <a:srgbClr val="00447C"/>
              </a:solidFill>
              <a:latin typeface="Calibri"/>
            </a:endParaRPr>
          </a:p>
          <a:p>
            <a:pPr marL="214313" indent="-214313" defTabSz="685800">
              <a:buFont typeface="Arial" panose="020B0604020202020204" pitchFamily="34" charset="0"/>
              <a:buChar char="•"/>
            </a:pPr>
            <a:r>
              <a:rPr lang="en-US" dirty="0">
                <a:solidFill>
                  <a:srgbClr val="00447C"/>
                </a:solidFill>
                <a:latin typeface="Calibri"/>
              </a:rPr>
              <a:t>communicates acceptance of the other person</a:t>
            </a:r>
          </a:p>
          <a:p>
            <a:pPr marL="214313" indent="-214313" defTabSz="685800">
              <a:buFont typeface="Arial" panose="020B0604020202020204" pitchFamily="34" charset="0"/>
              <a:buChar char="•"/>
            </a:pPr>
            <a:r>
              <a:rPr lang="en-US" dirty="0">
                <a:solidFill>
                  <a:srgbClr val="00447C"/>
                </a:solidFill>
                <a:latin typeface="Calibri"/>
              </a:rPr>
              <a:t>helps regulate emotions</a:t>
            </a:r>
          </a:p>
          <a:p>
            <a:pPr marL="214313" indent="-214313" defTabSz="685800">
              <a:buFont typeface="Arial" panose="020B0604020202020204" pitchFamily="34" charset="0"/>
              <a:buChar char="•"/>
            </a:pPr>
            <a:r>
              <a:rPr lang="en-US" dirty="0">
                <a:solidFill>
                  <a:srgbClr val="00447C"/>
                </a:solidFill>
                <a:latin typeface="Calibri"/>
              </a:rPr>
              <a:t>helps build identity</a:t>
            </a:r>
          </a:p>
          <a:p>
            <a:pPr marL="214313" indent="-214313" defTabSz="685800">
              <a:buFont typeface="Arial" panose="020B0604020202020204" pitchFamily="34" charset="0"/>
              <a:buChar char="•"/>
            </a:pPr>
            <a:r>
              <a:rPr lang="en-US" dirty="0">
                <a:solidFill>
                  <a:srgbClr val="00447C"/>
                </a:solidFill>
                <a:latin typeface="Calibri"/>
              </a:rPr>
              <a:t>builds relationships</a:t>
            </a:r>
          </a:p>
          <a:p>
            <a:pPr marL="214313" indent="-214313" defTabSz="685800">
              <a:buFont typeface="Arial" panose="020B0604020202020204" pitchFamily="34" charset="0"/>
              <a:buChar char="•"/>
            </a:pPr>
            <a:r>
              <a:rPr lang="en-US" dirty="0">
                <a:solidFill>
                  <a:srgbClr val="00447C"/>
                </a:solidFill>
                <a:latin typeface="Calibri"/>
              </a:rPr>
              <a:t>builds understanding and effective communication</a:t>
            </a:r>
          </a:p>
          <a:p>
            <a:pPr marL="214313" indent="-214313" defTabSz="685800">
              <a:buFont typeface="Arial" panose="020B0604020202020204" pitchFamily="34" charset="0"/>
              <a:buChar char="•"/>
            </a:pPr>
            <a:r>
              <a:rPr lang="en-US" dirty="0">
                <a:solidFill>
                  <a:srgbClr val="00447C"/>
                </a:solidFill>
                <a:latin typeface="Calibri"/>
              </a:rPr>
              <a:t>shows the other person that they are important to you</a:t>
            </a:r>
          </a:p>
          <a:p>
            <a:pPr marL="214313" indent="-214313" defTabSz="685800">
              <a:buFont typeface="Arial" panose="020B0604020202020204" pitchFamily="34" charset="0"/>
              <a:buChar char="•"/>
            </a:pPr>
            <a:r>
              <a:rPr lang="en-US" dirty="0">
                <a:solidFill>
                  <a:srgbClr val="00447C"/>
                </a:solidFill>
                <a:latin typeface="Calibri"/>
              </a:rPr>
              <a:t>encourages perseverance</a:t>
            </a:r>
          </a:p>
        </p:txBody>
      </p:sp>
      <p:sp>
        <p:nvSpPr>
          <p:cNvPr id="8" name="Title 1">
            <a:extLst>
              <a:ext uri="{FF2B5EF4-FFF2-40B4-BE49-F238E27FC236}">
                <a16:creationId xmlns:a16="http://schemas.microsoft.com/office/drawing/2014/main" id="{5BE54D81-52E7-7F87-8BBF-533441213CB1}"/>
              </a:ext>
            </a:extLst>
          </p:cNvPr>
          <p:cNvSpPr>
            <a:spLocks noGrp="1"/>
          </p:cNvSpPr>
          <p:nvPr>
            <p:ph type="title"/>
          </p:nvPr>
        </p:nvSpPr>
        <p:spPr>
          <a:xfrm>
            <a:off x="1415562" y="205979"/>
            <a:ext cx="6101074" cy="532575"/>
          </a:xfrm>
        </p:spPr>
        <p:txBody>
          <a:bodyPr/>
          <a:lstStyle/>
          <a:p>
            <a:pPr algn="ctr"/>
            <a:r>
              <a:rPr lang="en-US" dirty="0">
                <a:latin typeface="Neutra Text TF Alt" panose="02000000000000000000" pitchFamily="2" charset="0"/>
              </a:rPr>
              <a:t>Why is </a:t>
            </a:r>
            <a:r>
              <a:rPr lang="en-US" dirty="0">
                <a:solidFill>
                  <a:srgbClr val="D9531E"/>
                </a:solidFill>
                <a:latin typeface="Neutra Text TF Alt" panose="02000000000000000000" pitchFamily="2" charset="0"/>
              </a:rPr>
              <a:t>Validation</a:t>
            </a:r>
            <a:r>
              <a:rPr lang="en-US" dirty="0">
                <a:latin typeface="Neutra Text TF Alt" panose="02000000000000000000" pitchFamily="2" charset="0"/>
              </a:rPr>
              <a:t> So Important?</a:t>
            </a:r>
            <a:endParaRPr lang="en-US" dirty="0">
              <a:solidFill>
                <a:srgbClr val="D9531E"/>
              </a:solidFill>
              <a:latin typeface="Neutra Text TF Alt" panose="02000000000000000000" pitchFamily="2" charset="0"/>
            </a:endParaRPr>
          </a:p>
        </p:txBody>
      </p:sp>
      <p:pic>
        <p:nvPicPr>
          <p:cNvPr id="2" name="Picture 1" descr="Logo&#10;&#10;Description automatically generated">
            <a:extLst>
              <a:ext uri="{FF2B5EF4-FFF2-40B4-BE49-F238E27FC236}">
                <a16:creationId xmlns:a16="http://schemas.microsoft.com/office/drawing/2014/main" id="{B0973916-8B3C-1DA2-6827-CCE8FE810F6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75162" y="4659827"/>
            <a:ext cx="461891" cy="422675"/>
          </a:xfrm>
          <a:prstGeom prst="rect">
            <a:avLst/>
          </a:prstGeom>
          <a:solidFill>
            <a:schemeClr val="bg1"/>
          </a:solidFill>
          <a:effectLst>
            <a:softEdge rad="22225"/>
          </a:effectLst>
        </p:spPr>
      </p:pic>
    </p:spTree>
    <p:extLst>
      <p:ext uri="{BB962C8B-B14F-4D97-AF65-F5344CB8AC3E}">
        <p14:creationId xmlns:p14="http://schemas.microsoft.com/office/powerpoint/2010/main" val="1157789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56F68D-76BD-3F30-1CE8-997E353E5F1D}"/>
              </a:ext>
            </a:extLst>
          </p:cNvPr>
          <p:cNvSpPr>
            <a:spLocks noGrp="1"/>
          </p:cNvSpPr>
          <p:nvPr>
            <p:ph type="sldNum" sz="quarter" idx="12"/>
          </p:nvPr>
        </p:nvSpPr>
        <p:spPr/>
        <p:txBody>
          <a:bodyPr/>
          <a:lstStyle/>
          <a:p>
            <a:pPr defTabSz="685800"/>
            <a:fld id="{0997F69B-C601-4671-83DA-CD711E663B8B}" type="slidenum">
              <a:rPr lang="en-US">
                <a:latin typeface="Calibri"/>
              </a:rPr>
              <a:pPr defTabSz="685800"/>
              <a:t>39</a:t>
            </a:fld>
            <a:endParaRPr lang="en-US">
              <a:latin typeface="Calibri"/>
            </a:endParaRPr>
          </a:p>
        </p:txBody>
      </p:sp>
      <p:sp>
        <p:nvSpPr>
          <p:cNvPr id="6" name="TextBox 5">
            <a:extLst>
              <a:ext uri="{FF2B5EF4-FFF2-40B4-BE49-F238E27FC236}">
                <a16:creationId xmlns:a16="http://schemas.microsoft.com/office/drawing/2014/main" id="{7AFDFD1A-A37A-F327-7B39-1741068624FA}"/>
              </a:ext>
            </a:extLst>
          </p:cNvPr>
          <p:cNvSpPr txBox="1"/>
          <p:nvPr/>
        </p:nvSpPr>
        <p:spPr>
          <a:xfrm>
            <a:off x="1507881" y="1067278"/>
            <a:ext cx="5547946" cy="2452659"/>
          </a:xfrm>
          <a:prstGeom prst="rect">
            <a:avLst/>
          </a:prstGeom>
          <a:noFill/>
        </p:spPr>
        <p:txBody>
          <a:bodyPr wrap="square" rtlCol="0">
            <a:spAutoFit/>
          </a:bodyPr>
          <a:lstStyle/>
          <a:p>
            <a:pPr marL="257175" indent="-257175" defTabSz="685800">
              <a:buFont typeface="+mj-lt"/>
              <a:buAutoNum type="arabicPeriod"/>
            </a:pPr>
            <a:r>
              <a:rPr lang="en-US" b="1" dirty="0">
                <a:solidFill>
                  <a:srgbClr val="00447C"/>
                </a:solidFill>
                <a:latin typeface="Calibri"/>
              </a:rPr>
              <a:t>Give your full attention</a:t>
            </a:r>
            <a:br>
              <a:rPr lang="en-US" b="1" dirty="0">
                <a:solidFill>
                  <a:srgbClr val="00447C"/>
                </a:solidFill>
                <a:latin typeface="Calibri"/>
              </a:rPr>
            </a:br>
            <a:br>
              <a:rPr lang="en-US" sz="788" b="1" dirty="0">
                <a:solidFill>
                  <a:srgbClr val="00447C"/>
                </a:solidFill>
                <a:latin typeface="Calibri"/>
              </a:rPr>
            </a:br>
            <a:r>
              <a:rPr lang="en-US" sz="1500" dirty="0">
                <a:solidFill>
                  <a:srgbClr val="00447C"/>
                </a:solidFill>
                <a:latin typeface="Calibri"/>
              </a:rPr>
              <a:t>Put away any distractions, make eye contact and if possible, move to a quiet place to have the discussion.</a:t>
            </a:r>
            <a:br>
              <a:rPr lang="en-US" sz="1500" dirty="0">
                <a:solidFill>
                  <a:srgbClr val="00447C"/>
                </a:solidFill>
                <a:latin typeface="Calibri"/>
              </a:rPr>
            </a:br>
            <a:endParaRPr lang="en-US" sz="1500" dirty="0">
              <a:solidFill>
                <a:srgbClr val="00447C"/>
              </a:solidFill>
              <a:latin typeface="Calibri"/>
            </a:endParaRPr>
          </a:p>
          <a:p>
            <a:pPr marL="257175" indent="-257175" defTabSz="685800">
              <a:buFont typeface="+mj-lt"/>
              <a:buAutoNum type="arabicPeriod"/>
            </a:pPr>
            <a:r>
              <a:rPr lang="en-US" sz="1500" b="1" dirty="0">
                <a:solidFill>
                  <a:srgbClr val="00447C"/>
                </a:solidFill>
                <a:latin typeface="Calibri"/>
              </a:rPr>
              <a:t>Let them talk</a:t>
            </a:r>
            <a:br>
              <a:rPr lang="en-US" sz="1500" b="1" dirty="0">
                <a:solidFill>
                  <a:srgbClr val="00447C"/>
                </a:solidFill>
                <a:latin typeface="Calibri"/>
              </a:rPr>
            </a:br>
            <a:br>
              <a:rPr lang="en-US" sz="750" dirty="0">
                <a:solidFill>
                  <a:srgbClr val="00447C"/>
                </a:solidFill>
                <a:latin typeface="Calibri"/>
              </a:rPr>
            </a:br>
            <a:r>
              <a:rPr lang="en-US" sz="1500" dirty="0">
                <a:solidFill>
                  <a:srgbClr val="00447C"/>
                </a:solidFill>
                <a:latin typeface="Calibri"/>
              </a:rPr>
              <a:t>Sometimes, when having emotional conversations, we’re quick to jump in with our comments, unsolicited advice or reactions. Active listening shows respect and gives you the chance to completely understand the situation</a:t>
            </a:r>
          </a:p>
        </p:txBody>
      </p:sp>
      <p:sp>
        <p:nvSpPr>
          <p:cNvPr id="10" name="Title 1">
            <a:extLst>
              <a:ext uri="{FF2B5EF4-FFF2-40B4-BE49-F238E27FC236}">
                <a16:creationId xmlns:a16="http://schemas.microsoft.com/office/drawing/2014/main" id="{20A0E145-D706-BFEC-4A82-935698E18D3D}"/>
              </a:ext>
            </a:extLst>
          </p:cNvPr>
          <p:cNvSpPr>
            <a:spLocks noGrp="1"/>
          </p:cNvSpPr>
          <p:nvPr>
            <p:ph type="title"/>
          </p:nvPr>
        </p:nvSpPr>
        <p:spPr>
          <a:xfrm>
            <a:off x="1415562" y="205979"/>
            <a:ext cx="6101074" cy="532575"/>
          </a:xfrm>
        </p:spPr>
        <p:txBody>
          <a:bodyPr/>
          <a:lstStyle/>
          <a:p>
            <a:pPr algn="ctr"/>
            <a:r>
              <a:rPr lang="en-US" dirty="0">
                <a:latin typeface="Neutra Text TF Alt" panose="02000000000000000000" pitchFamily="2" charset="0"/>
              </a:rPr>
              <a:t>How to </a:t>
            </a:r>
            <a:r>
              <a:rPr lang="en-US" dirty="0">
                <a:solidFill>
                  <a:srgbClr val="D9531E"/>
                </a:solidFill>
                <a:latin typeface="Neutra Text TF Alt" panose="02000000000000000000" pitchFamily="2" charset="0"/>
              </a:rPr>
              <a:t>Validate</a:t>
            </a:r>
          </a:p>
        </p:txBody>
      </p:sp>
      <p:pic>
        <p:nvPicPr>
          <p:cNvPr id="18434" name="Picture 2" descr="Six Ways to Develop Your Listening Skills - Steve Gutzler">
            <a:extLst>
              <a:ext uri="{FF2B5EF4-FFF2-40B4-BE49-F238E27FC236}">
                <a16:creationId xmlns:a16="http://schemas.microsoft.com/office/drawing/2014/main" id="{0C005103-BC9C-8920-6EAB-AC0608647BE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950277" y="3301636"/>
            <a:ext cx="2228643" cy="16358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6E2A28CD-E43A-76DA-2301-0E7202D77C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75162" y="4659827"/>
            <a:ext cx="461891" cy="422675"/>
          </a:xfrm>
          <a:prstGeom prst="rect">
            <a:avLst/>
          </a:prstGeom>
          <a:solidFill>
            <a:schemeClr val="bg1"/>
          </a:solidFill>
          <a:effectLst>
            <a:softEdge rad="22225"/>
          </a:effectLst>
        </p:spPr>
      </p:pic>
    </p:spTree>
    <p:extLst>
      <p:ext uri="{BB962C8B-B14F-4D97-AF65-F5344CB8AC3E}">
        <p14:creationId xmlns:p14="http://schemas.microsoft.com/office/powerpoint/2010/main" val="3967317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91DB4-8608-436E-8834-B59E05BA4084}"/>
              </a:ext>
            </a:extLst>
          </p:cNvPr>
          <p:cNvSpPr>
            <a:spLocks noGrp="1"/>
          </p:cNvSpPr>
          <p:nvPr>
            <p:ph type="title"/>
          </p:nvPr>
        </p:nvSpPr>
        <p:spPr>
          <a:xfrm>
            <a:off x="1622752" y="2826574"/>
            <a:ext cx="5898496" cy="733147"/>
          </a:xfrm>
        </p:spPr>
        <p:txBody>
          <a:bodyPr>
            <a:normAutofit fontScale="90000"/>
          </a:bodyPr>
          <a:lstStyle/>
          <a:p>
            <a:r>
              <a:rPr lang="en-US" dirty="0">
                <a:latin typeface="Roboto" panose="02000000000000000000" pitchFamily="2" charset="0"/>
                <a:ea typeface="Roboto" panose="02000000000000000000" pitchFamily="2" charset="0"/>
                <a:cs typeface="Roboto" panose="02000000000000000000" pitchFamily="2" charset="0"/>
              </a:rPr>
              <a:t>Policies in Everett Public Schools</a:t>
            </a:r>
          </a:p>
        </p:txBody>
      </p:sp>
      <p:sp>
        <p:nvSpPr>
          <p:cNvPr id="3" name="Content Placeholder 2">
            <a:extLst>
              <a:ext uri="{FF2B5EF4-FFF2-40B4-BE49-F238E27FC236}">
                <a16:creationId xmlns:a16="http://schemas.microsoft.com/office/drawing/2014/main" id="{08B3CFC6-7FF9-4ED2-9F48-EFBB2C0E87BE}"/>
              </a:ext>
            </a:extLst>
          </p:cNvPr>
          <p:cNvSpPr>
            <a:spLocks noGrp="1"/>
          </p:cNvSpPr>
          <p:nvPr>
            <p:ph sz="half" idx="1"/>
          </p:nvPr>
        </p:nvSpPr>
        <p:spPr>
          <a:xfrm>
            <a:off x="648392" y="3666527"/>
            <a:ext cx="7547548" cy="1184415"/>
          </a:xfrm>
        </p:spPr>
        <p:txBody>
          <a:bodyPr>
            <a:noAutofit/>
          </a:bodyPr>
          <a:lstStyle/>
          <a:p>
            <a:pPr marL="0" indent="0" algn="ctr">
              <a:buNone/>
            </a:pPr>
            <a:r>
              <a:rPr lang="en-US" sz="2000" dirty="0">
                <a:latin typeface="Roboto" panose="02000000000000000000" pitchFamily="2" charset="0"/>
                <a:ea typeface="Roboto" panose="02000000000000000000" pitchFamily="2" charset="0"/>
                <a:cs typeface="Roboto" panose="02000000000000000000" pitchFamily="2" charset="0"/>
              </a:rPr>
              <a:t>“</a:t>
            </a:r>
            <a:r>
              <a:rPr lang="en-US" sz="2000" b="1" dirty="0">
                <a:solidFill>
                  <a:srgbClr val="FFC000"/>
                </a:solidFill>
                <a:latin typeface="Roboto" panose="02000000000000000000" pitchFamily="2" charset="0"/>
                <a:ea typeface="Roboto" panose="02000000000000000000" pitchFamily="2" charset="0"/>
                <a:cs typeface="Roboto" panose="02000000000000000000" pitchFamily="2" charset="0"/>
              </a:rPr>
              <a:t>Discipline</a:t>
            </a:r>
            <a:r>
              <a:rPr lang="en-US" sz="2000" dirty="0">
                <a:latin typeface="Roboto" panose="02000000000000000000" pitchFamily="2" charset="0"/>
                <a:ea typeface="Roboto" panose="02000000000000000000" pitchFamily="2" charset="0"/>
                <a:cs typeface="Roboto" panose="02000000000000000000" pitchFamily="2" charset="0"/>
              </a:rPr>
              <a:t>” means any action taken by the district in response to behavioral violations including exclusionary as well as positive and supportive forms of discipline</a:t>
            </a:r>
          </a:p>
        </p:txBody>
      </p:sp>
      <p:pic>
        <p:nvPicPr>
          <p:cNvPr id="6" name="Picture 5" descr="Magnifying glass and question mark">
            <a:extLst>
              <a:ext uri="{FF2B5EF4-FFF2-40B4-BE49-F238E27FC236}">
                <a16:creationId xmlns:a16="http://schemas.microsoft.com/office/drawing/2014/main" id="{022D5E32-D506-4E7D-8D31-040CA683DE2C}"/>
              </a:ext>
            </a:extLst>
          </p:cNvPr>
          <p:cNvPicPr>
            <a:picLocks noChangeAspect="1"/>
          </p:cNvPicPr>
          <p:nvPr/>
        </p:nvPicPr>
        <p:blipFill rotWithShape="1">
          <a:blip r:embed="rId3">
            <a:alphaModFix amt="50000"/>
          </a:blip>
          <a:srcRect/>
          <a:stretch/>
        </p:blipFill>
        <p:spPr>
          <a:xfrm>
            <a:off x="15" y="1"/>
            <a:ext cx="9143985" cy="2571750"/>
          </a:xfrm>
          <a:prstGeom prst="rect">
            <a:avLst/>
          </a:prstGeom>
        </p:spPr>
      </p:pic>
      <p:sp>
        <p:nvSpPr>
          <p:cNvPr id="9" name="TextBox 8">
            <a:extLst>
              <a:ext uri="{FF2B5EF4-FFF2-40B4-BE49-F238E27FC236}">
                <a16:creationId xmlns:a16="http://schemas.microsoft.com/office/drawing/2014/main" id="{14995533-9D48-4106-9844-BB1B71380D03}"/>
              </a:ext>
            </a:extLst>
          </p:cNvPr>
          <p:cNvSpPr txBox="1"/>
          <p:nvPr/>
        </p:nvSpPr>
        <p:spPr>
          <a:xfrm rot="20673250">
            <a:off x="33142" y="353107"/>
            <a:ext cx="2847844" cy="1446550"/>
          </a:xfrm>
          <a:prstGeom prst="rect">
            <a:avLst/>
          </a:prstGeom>
          <a:noFill/>
        </p:spPr>
        <p:txBody>
          <a:bodyPr wrap="square">
            <a:spAutoFit/>
          </a:bodyPr>
          <a:lstStyle/>
          <a:p>
            <a:pPr algn="ctr"/>
            <a:r>
              <a:rPr lang="en-US" sz="4400" b="1">
                <a:solidFill>
                  <a:srgbClr val="FFFFFF"/>
                </a:solidFill>
              </a:rPr>
              <a:t>What is Discipline?</a:t>
            </a:r>
            <a:endParaRPr lang="en-US" sz="4400" b="1"/>
          </a:p>
        </p:txBody>
      </p:sp>
      <p:sp>
        <p:nvSpPr>
          <p:cNvPr id="5" name="Slide Number Placeholder 3">
            <a:extLst>
              <a:ext uri="{FF2B5EF4-FFF2-40B4-BE49-F238E27FC236}">
                <a16:creationId xmlns:a16="http://schemas.microsoft.com/office/drawing/2014/main" id="{3698A935-1A87-8CFB-1DA0-F57041905C44}"/>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4</a:t>
            </a:fld>
            <a:endParaRPr lang="en-US" dirty="0"/>
          </a:p>
        </p:txBody>
      </p:sp>
    </p:spTree>
    <p:extLst>
      <p:ext uri="{BB962C8B-B14F-4D97-AF65-F5344CB8AC3E}">
        <p14:creationId xmlns:p14="http://schemas.microsoft.com/office/powerpoint/2010/main" val="228308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56F68D-76BD-3F30-1CE8-997E353E5F1D}"/>
              </a:ext>
            </a:extLst>
          </p:cNvPr>
          <p:cNvSpPr>
            <a:spLocks noGrp="1"/>
          </p:cNvSpPr>
          <p:nvPr>
            <p:ph type="sldNum" sz="quarter" idx="12"/>
          </p:nvPr>
        </p:nvSpPr>
        <p:spPr/>
        <p:txBody>
          <a:bodyPr/>
          <a:lstStyle/>
          <a:p>
            <a:pPr defTabSz="685800"/>
            <a:fld id="{0997F69B-C601-4671-83DA-CD711E663B8B}" type="slidenum">
              <a:rPr lang="en-US">
                <a:latin typeface="Calibri"/>
              </a:rPr>
              <a:pPr defTabSz="685800"/>
              <a:t>40</a:t>
            </a:fld>
            <a:endParaRPr lang="en-US">
              <a:latin typeface="Calibri"/>
            </a:endParaRPr>
          </a:p>
        </p:txBody>
      </p:sp>
      <p:sp>
        <p:nvSpPr>
          <p:cNvPr id="6" name="TextBox 5">
            <a:extLst>
              <a:ext uri="{FF2B5EF4-FFF2-40B4-BE49-F238E27FC236}">
                <a16:creationId xmlns:a16="http://schemas.microsoft.com/office/drawing/2014/main" id="{7AFDFD1A-A37A-F327-7B39-1741068624FA}"/>
              </a:ext>
            </a:extLst>
          </p:cNvPr>
          <p:cNvSpPr txBox="1"/>
          <p:nvPr/>
        </p:nvSpPr>
        <p:spPr>
          <a:xfrm>
            <a:off x="1650361" y="1047432"/>
            <a:ext cx="5631473" cy="3370153"/>
          </a:xfrm>
          <a:prstGeom prst="rect">
            <a:avLst/>
          </a:prstGeom>
          <a:noFill/>
        </p:spPr>
        <p:txBody>
          <a:bodyPr wrap="square" rtlCol="0">
            <a:spAutoFit/>
          </a:bodyPr>
          <a:lstStyle/>
          <a:p>
            <a:pPr marL="257175" indent="-257175" defTabSz="685800">
              <a:buFont typeface="+mj-lt"/>
              <a:buAutoNum type="arabicPeriod" startAt="3"/>
            </a:pPr>
            <a:r>
              <a:rPr lang="en-US" b="1" dirty="0">
                <a:solidFill>
                  <a:srgbClr val="00447C"/>
                </a:solidFill>
                <a:latin typeface="Calibri"/>
              </a:rPr>
              <a:t>Ask questions… </a:t>
            </a:r>
            <a:r>
              <a:rPr lang="en-US" sz="1500" dirty="0">
                <a:solidFill>
                  <a:srgbClr val="00447C"/>
                </a:solidFill>
                <a:latin typeface="Calibri"/>
              </a:rPr>
              <a:t>to try to prompt the other person to:</a:t>
            </a:r>
          </a:p>
          <a:p>
            <a:pPr marL="257175" indent="-257175" defTabSz="685800">
              <a:buFont typeface="+mj-lt"/>
              <a:buAutoNum type="arabicPeriod" startAt="3"/>
            </a:pPr>
            <a:endParaRPr lang="en-US" sz="1500" dirty="0">
              <a:solidFill>
                <a:srgbClr val="00447C"/>
              </a:solidFill>
              <a:latin typeface="Calibri"/>
            </a:endParaRPr>
          </a:p>
          <a:p>
            <a:pPr marL="214313" indent="-214313" defTabSz="685800">
              <a:buFont typeface="Wingdings" panose="05000000000000000000" pitchFamily="2" charset="2"/>
              <a:buChar char="ü"/>
            </a:pPr>
            <a:r>
              <a:rPr lang="en-US" sz="1500" dirty="0">
                <a:solidFill>
                  <a:srgbClr val="00447C"/>
                </a:solidFill>
                <a:latin typeface="Calibri"/>
              </a:rPr>
              <a:t>Name how they’re feeling (naming emotions is central to acknowledging the feeling)</a:t>
            </a:r>
          </a:p>
          <a:p>
            <a:pPr marL="214313" indent="-214313" defTabSz="685800">
              <a:buFont typeface="Wingdings" panose="05000000000000000000" pitchFamily="2" charset="2"/>
              <a:buChar char="ü"/>
            </a:pPr>
            <a:r>
              <a:rPr lang="en-US" sz="1500" dirty="0">
                <a:solidFill>
                  <a:srgbClr val="00447C"/>
                </a:solidFill>
                <a:latin typeface="Calibri"/>
              </a:rPr>
              <a:t>Identify what caused those emotions</a:t>
            </a:r>
          </a:p>
          <a:p>
            <a:pPr defTabSz="685800"/>
            <a:endParaRPr lang="en-US" sz="1500" dirty="0">
              <a:solidFill>
                <a:srgbClr val="00447C"/>
              </a:solidFill>
              <a:latin typeface="Calibri"/>
            </a:endParaRPr>
          </a:p>
          <a:p>
            <a:pPr defTabSz="685800"/>
            <a:r>
              <a:rPr lang="en-US" sz="1500" b="1" dirty="0">
                <a:solidFill>
                  <a:srgbClr val="D9531E"/>
                </a:solidFill>
                <a:latin typeface="Calibri"/>
              </a:rPr>
              <a:t>From here</a:t>
            </a:r>
            <a:r>
              <a:rPr lang="en-US" sz="1500" dirty="0">
                <a:solidFill>
                  <a:srgbClr val="00447C"/>
                </a:solidFill>
                <a:latin typeface="Calibri"/>
              </a:rPr>
              <a:t>, the discussion can adopt a more actionable direction </a:t>
            </a:r>
            <a:br>
              <a:rPr lang="en-US" sz="1500" dirty="0">
                <a:solidFill>
                  <a:srgbClr val="00447C"/>
                </a:solidFill>
                <a:latin typeface="Calibri"/>
              </a:rPr>
            </a:br>
            <a:r>
              <a:rPr lang="en-US" sz="1500" dirty="0">
                <a:solidFill>
                  <a:srgbClr val="00447C"/>
                </a:solidFill>
                <a:latin typeface="Calibri"/>
              </a:rPr>
              <a:t>(if appropriate). Try asking questions such as:</a:t>
            </a:r>
          </a:p>
          <a:p>
            <a:pPr marL="257175" indent="-257175" defTabSz="685800">
              <a:buFont typeface="+mj-lt"/>
              <a:buAutoNum type="arabicPeriod" startAt="3"/>
            </a:pPr>
            <a:endParaRPr lang="en-US" sz="1500" dirty="0">
              <a:solidFill>
                <a:srgbClr val="00447C"/>
              </a:solidFill>
              <a:latin typeface="Calibri"/>
            </a:endParaRPr>
          </a:p>
          <a:p>
            <a:pPr marL="214313" indent="-214313" defTabSz="685800">
              <a:buFont typeface="Arial" panose="020B0604020202020204" pitchFamily="34" charset="0"/>
              <a:buChar char="•"/>
            </a:pPr>
            <a:r>
              <a:rPr lang="en-US" sz="1500" dirty="0">
                <a:solidFill>
                  <a:srgbClr val="00447C"/>
                </a:solidFill>
                <a:latin typeface="Calibri"/>
              </a:rPr>
              <a:t>“I want to totally understand this—can you explain to me how that made you feel?”</a:t>
            </a:r>
          </a:p>
          <a:p>
            <a:pPr marL="214313" indent="-214313" defTabSz="685800">
              <a:buFont typeface="Arial" panose="020B0604020202020204" pitchFamily="34" charset="0"/>
              <a:buChar char="•"/>
            </a:pPr>
            <a:r>
              <a:rPr lang="en-US" sz="1500" dirty="0">
                <a:solidFill>
                  <a:srgbClr val="00447C"/>
                </a:solidFill>
                <a:latin typeface="Calibri"/>
              </a:rPr>
              <a:t>“What part of this situation made you feel most frustrated?”</a:t>
            </a:r>
          </a:p>
          <a:p>
            <a:pPr marL="214313" indent="-214313" defTabSz="685800">
              <a:buFont typeface="Arial" panose="020B0604020202020204" pitchFamily="34" charset="0"/>
              <a:buChar char="•"/>
            </a:pPr>
            <a:r>
              <a:rPr lang="en-US" sz="1500" dirty="0">
                <a:solidFill>
                  <a:srgbClr val="00447C"/>
                </a:solidFill>
                <a:latin typeface="Calibri"/>
              </a:rPr>
              <a:t>“That would have upset me. Do you feel upset at this situation?”</a:t>
            </a:r>
          </a:p>
          <a:p>
            <a:pPr marL="214313" indent="-214313" defTabSz="685800">
              <a:buFont typeface="Arial" panose="020B0604020202020204" pitchFamily="34" charset="0"/>
              <a:buChar char="•"/>
            </a:pPr>
            <a:r>
              <a:rPr lang="en-US" sz="1500" dirty="0">
                <a:solidFill>
                  <a:srgbClr val="00447C"/>
                </a:solidFill>
                <a:latin typeface="Calibri"/>
              </a:rPr>
              <a:t>“At what point of the situation did you start to feel like this?”</a:t>
            </a:r>
          </a:p>
        </p:txBody>
      </p:sp>
      <p:sp>
        <p:nvSpPr>
          <p:cNvPr id="8" name="Title 1">
            <a:extLst>
              <a:ext uri="{FF2B5EF4-FFF2-40B4-BE49-F238E27FC236}">
                <a16:creationId xmlns:a16="http://schemas.microsoft.com/office/drawing/2014/main" id="{FF2E8553-FE7C-69B1-A069-BAE33891C101}"/>
              </a:ext>
            </a:extLst>
          </p:cNvPr>
          <p:cNvSpPr>
            <a:spLocks noGrp="1"/>
          </p:cNvSpPr>
          <p:nvPr>
            <p:ph type="title"/>
          </p:nvPr>
        </p:nvSpPr>
        <p:spPr>
          <a:xfrm>
            <a:off x="1415562" y="205979"/>
            <a:ext cx="6101074" cy="532575"/>
          </a:xfrm>
        </p:spPr>
        <p:txBody>
          <a:bodyPr/>
          <a:lstStyle/>
          <a:p>
            <a:pPr algn="ctr"/>
            <a:r>
              <a:rPr lang="en-US" dirty="0">
                <a:latin typeface="Neutra Text TF Alt" panose="02000000000000000000" pitchFamily="2" charset="0"/>
              </a:rPr>
              <a:t>How to </a:t>
            </a:r>
            <a:r>
              <a:rPr lang="en-US" dirty="0">
                <a:solidFill>
                  <a:srgbClr val="D9531E"/>
                </a:solidFill>
                <a:latin typeface="Neutra Text TF Alt" panose="02000000000000000000" pitchFamily="2" charset="0"/>
              </a:rPr>
              <a:t>Validate</a:t>
            </a:r>
          </a:p>
        </p:txBody>
      </p:sp>
      <p:pic>
        <p:nvPicPr>
          <p:cNvPr id="2" name="Picture 1" descr="Logo&#10;&#10;Description automatically generated">
            <a:extLst>
              <a:ext uri="{FF2B5EF4-FFF2-40B4-BE49-F238E27FC236}">
                <a16:creationId xmlns:a16="http://schemas.microsoft.com/office/drawing/2014/main" id="{02BBB999-522D-7CD1-1E6B-97A250EF4AA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75162" y="4659827"/>
            <a:ext cx="461891" cy="422675"/>
          </a:xfrm>
          <a:prstGeom prst="rect">
            <a:avLst/>
          </a:prstGeom>
          <a:solidFill>
            <a:schemeClr val="bg1"/>
          </a:solidFill>
          <a:effectLst>
            <a:softEdge rad="22225"/>
          </a:effectLst>
        </p:spPr>
      </p:pic>
    </p:spTree>
    <p:extLst>
      <p:ext uri="{BB962C8B-B14F-4D97-AF65-F5344CB8AC3E}">
        <p14:creationId xmlns:p14="http://schemas.microsoft.com/office/powerpoint/2010/main" val="764374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56F68D-76BD-3F30-1CE8-997E353E5F1D}"/>
              </a:ext>
            </a:extLst>
          </p:cNvPr>
          <p:cNvSpPr>
            <a:spLocks noGrp="1"/>
          </p:cNvSpPr>
          <p:nvPr>
            <p:ph type="sldNum" sz="quarter" idx="12"/>
          </p:nvPr>
        </p:nvSpPr>
        <p:spPr/>
        <p:txBody>
          <a:bodyPr/>
          <a:lstStyle/>
          <a:p>
            <a:pPr defTabSz="685800"/>
            <a:fld id="{0997F69B-C601-4671-83DA-CD711E663B8B}" type="slidenum">
              <a:rPr lang="en-US">
                <a:latin typeface="Calibri"/>
              </a:rPr>
              <a:pPr defTabSz="685800"/>
              <a:t>41</a:t>
            </a:fld>
            <a:endParaRPr lang="en-US">
              <a:latin typeface="Calibri"/>
            </a:endParaRPr>
          </a:p>
        </p:txBody>
      </p:sp>
      <p:sp>
        <p:nvSpPr>
          <p:cNvPr id="6" name="TextBox 5">
            <a:extLst>
              <a:ext uri="{FF2B5EF4-FFF2-40B4-BE49-F238E27FC236}">
                <a16:creationId xmlns:a16="http://schemas.microsoft.com/office/drawing/2014/main" id="{7AFDFD1A-A37A-F327-7B39-1741068624FA}"/>
              </a:ext>
            </a:extLst>
          </p:cNvPr>
          <p:cNvSpPr txBox="1"/>
          <p:nvPr/>
        </p:nvSpPr>
        <p:spPr>
          <a:xfrm>
            <a:off x="1692125" y="958361"/>
            <a:ext cx="5547946" cy="3739485"/>
          </a:xfrm>
          <a:prstGeom prst="rect">
            <a:avLst/>
          </a:prstGeom>
          <a:noFill/>
        </p:spPr>
        <p:txBody>
          <a:bodyPr wrap="square" rtlCol="0">
            <a:spAutoFit/>
          </a:bodyPr>
          <a:lstStyle/>
          <a:p>
            <a:pPr marL="257175" indent="-257175" defTabSz="685800">
              <a:buFont typeface="+mj-lt"/>
              <a:buAutoNum type="arabicPeriod" startAt="4"/>
            </a:pPr>
            <a:r>
              <a:rPr lang="en-US" b="1" dirty="0">
                <a:solidFill>
                  <a:srgbClr val="00447C"/>
                </a:solidFill>
                <a:latin typeface="Calibri"/>
              </a:rPr>
              <a:t>Acknowledging, reflecting, and accepting</a:t>
            </a:r>
          </a:p>
          <a:p>
            <a:pPr defTabSz="685800"/>
            <a:endParaRPr lang="en-US" sz="1350" dirty="0">
              <a:solidFill>
                <a:srgbClr val="00447C"/>
              </a:solidFill>
              <a:latin typeface="Calibri"/>
            </a:endParaRPr>
          </a:p>
          <a:p>
            <a:pPr defTabSz="685800"/>
            <a:r>
              <a:rPr lang="en-US" sz="1500" dirty="0">
                <a:solidFill>
                  <a:srgbClr val="00447C"/>
                </a:solidFill>
                <a:latin typeface="Calibri"/>
              </a:rPr>
              <a:t>Once you’ve both identified how the person is feeling, you can help cultivate a space in which that person feels safe to reflect on these emotions. To </a:t>
            </a:r>
            <a:r>
              <a:rPr lang="en-US" sz="1500" b="1" dirty="0">
                <a:solidFill>
                  <a:srgbClr val="D9531E"/>
                </a:solidFill>
                <a:latin typeface="Calibri"/>
              </a:rPr>
              <a:t>express empathy </a:t>
            </a:r>
            <a:r>
              <a:rPr lang="en-US" sz="1500" dirty="0">
                <a:solidFill>
                  <a:srgbClr val="00447C"/>
                </a:solidFill>
                <a:latin typeface="Calibri"/>
              </a:rPr>
              <a:t>and</a:t>
            </a:r>
            <a:r>
              <a:rPr lang="en-US" sz="1500" b="1" dirty="0">
                <a:solidFill>
                  <a:srgbClr val="D9531E"/>
                </a:solidFill>
                <a:latin typeface="Calibri"/>
              </a:rPr>
              <a:t> understanding</a:t>
            </a:r>
            <a:r>
              <a:rPr lang="en-US" sz="1500" dirty="0">
                <a:solidFill>
                  <a:srgbClr val="00447C"/>
                </a:solidFill>
                <a:latin typeface="Calibri"/>
              </a:rPr>
              <a:t>, you can </a:t>
            </a:r>
            <a:r>
              <a:rPr lang="en-US" sz="1500" b="1" dirty="0">
                <a:solidFill>
                  <a:srgbClr val="D9531E"/>
                </a:solidFill>
                <a:latin typeface="Calibri"/>
              </a:rPr>
              <a:t>incorporate validating statements </a:t>
            </a:r>
            <a:r>
              <a:rPr lang="en-US" sz="1500" dirty="0">
                <a:solidFill>
                  <a:srgbClr val="00447C"/>
                </a:solidFill>
                <a:latin typeface="Calibri"/>
              </a:rPr>
              <a:t>like:</a:t>
            </a:r>
          </a:p>
          <a:p>
            <a:pPr marL="257175" indent="-257175" defTabSz="685800">
              <a:buFont typeface="+mj-lt"/>
              <a:buAutoNum type="arabicPeriod" startAt="4"/>
            </a:pPr>
            <a:endParaRPr lang="en-US" sz="1050" dirty="0">
              <a:solidFill>
                <a:srgbClr val="00447C"/>
              </a:solidFill>
              <a:latin typeface="Calibri"/>
            </a:endParaRPr>
          </a:p>
          <a:p>
            <a:pPr marL="257175" indent="-257175" defTabSz="685800">
              <a:buFont typeface="Arial" panose="020B0604020202020204" pitchFamily="34" charset="0"/>
              <a:buChar char="•"/>
            </a:pPr>
            <a:r>
              <a:rPr lang="en-US" sz="1500" dirty="0">
                <a:solidFill>
                  <a:srgbClr val="00447C"/>
                </a:solidFill>
                <a:latin typeface="Calibri"/>
              </a:rPr>
              <a:t>“I can understand why you feel that way”</a:t>
            </a:r>
          </a:p>
          <a:p>
            <a:pPr marL="257175" indent="-257175" defTabSz="685800">
              <a:buFont typeface="Arial" panose="020B0604020202020204" pitchFamily="34" charset="0"/>
              <a:buChar char="•"/>
            </a:pPr>
            <a:r>
              <a:rPr lang="en-US" sz="1500" dirty="0">
                <a:solidFill>
                  <a:srgbClr val="00447C"/>
                </a:solidFill>
                <a:latin typeface="Calibri"/>
              </a:rPr>
              <a:t>“I can tell this is really important to you”</a:t>
            </a:r>
          </a:p>
          <a:p>
            <a:pPr marL="257175" indent="-257175" defTabSz="685800">
              <a:buFont typeface="Arial" panose="020B0604020202020204" pitchFamily="34" charset="0"/>
              <a:buChar char="•"/>
            </a:pPr>
            <a:r>
              <a:rPr lang="en-US" sz="1500" dirty="0">
                <a:solidFill>
                  <a:srgbClr val="00447C"/>
                </a:solidFill>
                <a:latin typeface="Calibri"/>
              </a:rPr>
              <a:t>“What a frustrating/upsetting situation”</a:t>
            </a:r>
          </a:p>
          <a:p>
            <a:pPr marL="257175" indent="-257175" defTabSz="685800">
              <a:buFont typeface="Arial" panose="020B0604020202020204" pitchFamily="34" charset="0"/>
              <a:buChar char="•"/>
            </a:pPr>
            <a:r>
              <a:rPr lang="en-US" sz="1500" dirty="0">
                <a:solidFill>
                  <a:srgbClr val="00447C"/>
                </a:solidFill>
                <a:latin typeface="Calibri"/>
              </a:rPr>
              <a:t>“I want to make sure I’m understanding correctly. What I’m hearing is…”</a:t>
            </a:r>
          </a:p>
          <a:p>
            <a:pPr marL="257175" indent="-257175" defTabSz="685800">
              <a:buFont typeface="Arial" panose="020B0604020202020204" pitchFamily="34" charset="0"/>
              <a:buChar char="•"/>
            </a:pPr>
            <a:r>
              <a:rPr lang="en-US" sz="1500" dirty="0">
                <a:solidFill>
                  <a:srgbClr val="00447C"/>
                </a:solidFill>
                <a:latin typeface="Calibri"/>
              </a:rPr>
              <a:t>“I can see your efforts here”</a:t>
            </a:r>
          </a:p>
          <a:p>
            <a:pPr marL="257175" indent="-257175" defTabSz="685800">
              <a:buFont typeface="Arial" panose="020B0604020202020204" pitchFamily="34" charset="0"/>
              <a:buChar char="•"/>
            </a:pPr>
            <a:r>
              <a:rPr lang="en-US" sz="1500" dirty="0">
                <a:solidFill>
                  <a:srgbClr val="00447C"/>
                </a:solidFill>
                <a:latin typeface="Calibri"/>
              </a:rPr>
              <a:t>“I appreciate your honesty here” </a:t>
            </a:r>
          </a:p>
          <a:p>
            <a:pPr marL="257175" indent="-257175" defTabSz="685800">
              <a:buFont typeface="Arial" panose="020B0604020202020204" pitchFamily="34" charset="0"/>
              <a:buChar char="•"/>
            </a:pPr>
            <a:r>
              <a:rPr lang="en-US" sz="1500" dirty="0">
                <a:solidFill>
                  <a:srgbClr val="00447C"/>
                </a:solidFill>
                <a:latin typeface="Calibri"/>
              </a:rPr>
              <a:t>"What you're saying makes sense"</a:t>
            </a:r>
          </a:p>
          <a:p>
            <a:pPr marL="257175" indent="-257175" defTabSz="685800">
              <a:buFont typeface="Arial" panose="020B0604020202020204" pitchFamily="34" charset="0"/>
              <a:buChar char="•"/>
            </a:pPr>
            <a:r>
              <a:rPr lang="en-US" sz="1500" dirty="0">
                <a:solidFill>
                  <a:srgbClr val="00447C"/>
                </a:solidFill>
                <a:latin typeface="Calibri"/>
              </a:rPr>
              <a:t>"That must have been a horrible feeling"</a:t>
            </a:r>
            <a:endParaRPr lang="en-US" sz="1350" dirty="0">
              <a:solidFill>
                <a:srgbClr val="00447C"/>
              </a:solidFill>
              <a:latin typeface="Calibri"/>
            </a:endParaRPr>
          </a:p>
        </p:txBody>
      </p:sp>
      <p:sp>
        <p:nvSpPr>
          <p:cNvPr id="8" name="Title 1">
            <a:extLst>
              <a:ext uri="{FF2B5EF4-FFF2-40B4-BE49-F238E27FC236}">
                <a16:creationId xmlns:a16="http://schemas.microsoft.com/office/drawing/2014/main" id="{5742D26F-9FE7-36CB-41B9-5E7E70D95A90}"/>
              </a:ext>
            </a:extLst>
          </p:cNvPr>
          <p:cNvSpPr>
            <a:spLocks noGrp="1"/>
          </p:cNvSpPr>
          <p:nvPr>
            <p:ph type="title"/>
          </p:nvPr>
        </p:nvSpPr>
        <p:spPr>
          <a:xfrm>
            <a:off x="1415562" y="205979"/>
            <a:ext cx="6101074" cy="532575"/>
          </a:xfrm>
        </p:spPr>
        <p:txBody>
          <a:bodyPr/>
          <a:lstStyle/>
          <a:p>
            <a:pPr algn="ctr"/>
            <a:r>
              <a:rPr lang="en-US" dirty="0">
                <a:latin typeface="Neutra Text TF Alt" panose="02000000000000000000" pitchFamily="2" charset="0"/>
              </a:rPr>
              <a:t>How to </a:t>
            </a:r>
            <a:r>
              <a:rPr lang="en-US" dirty="0">
                <a:solidFill>
                  <a:srgbClr val="D9531E"/>
                </a:solidFill>
                <a:latin typeface="Neutra Text TF Alt" panose="02000000000000000000" pitchFamily="2" charset="0"/>
              </a:rPr>
              <a:t>Validate</a:t>
            </a:r>
          </a:p>
        </p:txBody>
      </p:sp>
      <p:pic>
        <p:nvPicPr>
          <p:cNvPr id="2" name="Picture 1" descr="Logo&#10;&#10;Description automatically generated">
            <a:extLst>
              <a:ext uri="{FF2B5EF4-FFF2-40B4-BE49-F238E27FC236}">
                <a16:creationId xmlns:a16="http://schemas.microsoft.com/office/drawing/2014/main" id="{38F757B6-4597-024B-6262-D840974552C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75162" y="4659827"/>
            <a:ext cx="461891" cy="422675"/>
          </a:xfrm>
          <a:prstGeom prst="rect">
            <a:avLst/>
          </a:prstGeom>
          <a:solidFill>
            <a:schemeClr val="bg1"/>
          </a:solidFill>
          <a:effectLst>
            <a:softEdge rad="22225"/>
          </a:effectLst>
        </p:spPr>
      </p:pic>
    </p:spTree>
    <p:extLst>
      <p:ext uri="{BB962C8B-B14F-4D97-AF65-F5344CB8AC3E}">
        <p14:creationId xmlns:p14="http://schemas.microsoft.com/office/powerpoint/2010/main" val="828210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56F68D-76BD-3F30-1CE8-997E353E5F1D}"/>
              </a:ext>
            </a:extLst>
          </p:cNvPr>
          <p:cNvSpPr>
            <a:spLocks noGrp="1"/>
          </p:cNvSpPr>
          <p:nvPr>
            <p:ph type="sldNum" sz="quarter" idx="12"/>
          </p:nvPr>
        </p:nvSpPr>
        <p:spPr/>
        <p:txBody>
          <a:bodyPr/>
          <a:lstStyle/>
          <a:p>
            <a:pPr defTabSz="685800"/>
            <a:fld id="{0997F69B-C601-4671-83DA-CD711E663B8B}" type="slidenum">
              <a:rPr lang="en-US">
                <a:latin typeface="Calibri"/>
              </a:rPr>
              <a:pPr defTabSz="685800"/>
              <a:t>42</a:t>
            </a:fld>
            <a:endParaRPr lang="en-US">
              <a:latin typeface="Calibri"/>
            </a:endParaRPr>
          </a:p>
        </p:txBody>
      </p:sp>
      <p:sp>
        <p:nvSpPr>
          <p:cNvPr id="8" name="Title 1">
            <a:extLst>
              <a:ext uri="{FF2B5EF4-FFF2-40B4-BE49-F238E27FC236}">
                <a16:creationId xmlns:a16="http://schemas.microsoft.com/office/drawing/2014/main" id="{CF4D93D2-8EC0-CAA2-E976-BBBFAA4E6234}"/>
              </a:ext>
            </a:extLst>
          </p:cNvPr>
          <p:cNvSpPr>
            <a:spLocks noGrp="1"/>
          </p:cNvSpPr>
          <p:nvPr>
            <p:ph type="title"/>
          </p:nvPr>
        </p:nvSpPr>
        <p:spPr>
          <a:xfrm>
            <a:off x="1485900" y="205979"/>
            <a:ext cx="5715000" cy="532575"/>
          </a:xfrm>
        </p:spPr>
        <p:txBody>
          <a:bodyPr/>
          <a:lstStyle/>
          <a:p>
            <a:pPr algn="ctr"/>
            <a:r>
              <a:rPr lang="en-US" dirty="0">
                <a:latin typeface="Neutra Text TF Alt" panose="02000000000000000000" pitchFamily="2" charset="0"/>
              </a:rPr>
              <a:t>The Importance of </a:t>
            </a:r>
            <a:r>
              <a:rPr lang="en-US" dirty="0">
                <a:solidFill>
                  <a:srgbClr val="D9531E"/>
                </a:solidFill>
                <a:latin typeface="Neutra Text TF Alt" panose="02000000000000000000" pitchFamily="2" charset="0"/>
              </a:rPr>
              <a:t>Empathy</a:t>
            </a:r>
          </a:p>
        </p:txBody>
      </p:sp>
      <p:pic>
        <p:nvPicPr>
          <p:cNvPr id="3" name="Picture 2" descr="Logo&#10;&#10;Description automatically generated">
            <a:extLst>
              <a:ext uri="{FF2B5EF4-FFF2-40B4-BE49-F238E27FC236}">
                <a16:creationId xmlns:a16="http://schemas.microsoft.com/office/drawing/2014/main" id="{489189B2-AFE6-494E-04D8-7A39BD643E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75162" y="4659827"/>
            <a:ext cx="461891" cy="422675"/>
          </a:xfrm>
          <a:prstGeom prst="rect">
            <a:avLst/>
          </a:prstGeom>
          <a:solidFill>
            <a:schemeClr val="bg1"/>
          </a:solidFill>
          <a:effectLst>
            <a:softEdge rad="22225"/>
          </a:effectLst>
        </p:spPr>
      </p:pic>
      <p:sp>
        <p:nvSpPr>
          <p:cNvPr id="7" name="TextBox 6">
            <a:extLst>
              <a:ext uri="{FF2B5EF4-FFF2-40B4-BE49-F238E27FC236}">
                <a16:creationId xmlns:a16="http://schemas.microsoft.com/office/drawing/2014/main" id="{C6CC26BA-E61F-A1DE-9733-0720AD036054}"/>
              </a:ext>
            </a:extLst>
          </p:cNvPr>
          <p:cNvSpPr txBox="1"/>
          <p:nvPr/>
        </p:nvSpPr>
        <p:spPr>
          <a:xfrm>
            <a:off x="337893" y="1026936"/>
            <a:ext cx="5237821" cy="1200329"/>
          </a:xfrm>
          <a:prstGeom prst="rect">
            <a:avLst/>
          </a:prstGeom>
          <a:noFill/>
        </p:spPr>
        <p:txBody>
          <a:bodyPr wrap="square">
            <a:spAutoFit/>
          </a:bodyPr>
          <a:lstStyle/>
          <a:p>
            <a:pPr defTabSz="342900">
              <a:buClr>
                <a:srgbClr val="F57F03"/>
              </a:buClr>
            </a:pPr>
            <a:r>
              <a:rPr lang="en-US" b="1" dirty="0">
                <a:solidFill>
                  <a:srgbClr val="D9531E"/>
                </a:solidFill>
                <a:latin typeface="proxima-nova"/>
              </a:rPr>
              <a:t>Empathy</a:t>
            </a:r>
            <a:r>
              <a:rPr lang="en-US" dirty="0">
                <a:solidFill>
                  <a:srgbClr val="1E2749"/>
                </a:solidFill>
                <a:latin typeface="proxima-nova"/>
              </a:rPr>
              <a:t> | Putting yourself in someone else’s shoes and experiencing the same feelings as that person. When we are empathic toward others, we try to see things from their perspective.</a:t>
            </a:r>
            <a:endParaRPr lang="en-US" dirty="0">
              <a:solidFill>
                <a:srgbClr val="1E2749"/>
              </a:solidFill>
              <a:latin typeface="Calibri" panose="020F0502020204030204"/>
            </a:endParaRPr>
          </a:p>
        </p:txBody>
      </p:sp>
      <p:sp>
        <p:nvSpPr>
          <p:cNvPr id="10" name="Google Shape;243;p38">
            <a:extLst>
              <a:ext uri="{FF2B5EF4-FFF2-40B4-BE49-F238E27FC236}">
                <a16:creationId xmlns:a16="http://schemas.microsoft.com/office/drawing/2014/main" id="{7E51B04A-FB8C-9043-D7AC-FFD162C6F18B}"/>
              </a:ext>
            </a:extLst>
          </p:cNvPr>
          <p:cNvSpPr txBox="1">
            <a:spLocks/>
          </p:cNvSpPr>
          <p:nvPr/>
        </p:nvSpPr>
        <p:spPr>
          <a:xfrm>
            <a:off x="5537614" y="1101599"/>
            <a:ext cx="3461339" cy="1051002"/>
          </a:xfrm>
          <a:prstGeom prst="roundRect">
            <a:avLst/>
          </a:prstGeom>
          <a:solidFill>
            <a:srgbClr val="F897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609570" marR="0" lvl="0" indent="-423312" algn="l" rtl="0">
              <a:lnSpc>
                <a:spcPct val="115000"/>
              </a:lnSpc>
              <a:spcBef>
                <a:spcPts val="0"/>
              </a:spcBef>
              <a:spcAft>
                <a:spcPts val="0"/>
              </a:spcAft>
              <a:buClr>
                <a:schemeClr val="dk1"/>
              </a:buClr>
              <a:buSzPts val="1400"/>
              <a:buFont typeface="Open Sans"/>
              <a:buChar char="●"/>
              <a:defRPr sz="1867" b="0" i="0" u="none" strike="noStrike" cap="none">
                <a:solidFill>
                  <a:schemeClr val="dk1"/>
                </a:solidFill>
                <a:latin typeface="Open Sans"/>
                <a:ea typeface="Open Sans"/>
                <a:cs typeface="Open Sans"/>
                <a:sym typeface="Open Sans"/>
              </a:defRPr>
            </a:lvl1pPr>
            <a:lvl2pPr marL="1219139" marR="0" lvl="1" indent="-406379" algn="l" rtl="0">
              <a:lnSpc>
                <a:spcPct val="115000"/>
              </a:lnSpc>
              <a:spcBef>
                <a:spcPts val="2133"/>
              </a:spcBef>
              <a:spcAft>
                <a:spcPts val="0"/>
              </a:spcAft>
              <a:buClr>
                <a:schemeClr val="dk1"/>
              </a:buClr>
              <a:buSzPts val="1200"/>
              <a:buFont typeface="Open Sans"/>
              <a:buChar char="○"/>
              <a:defRPr sz="1600" b="0" i="0" u="none" strike="noStrike" cap="none">
                <a:solidFill>
                  <a:schemeClr val="dk1"/>
                </a:solidFill>
                <a:latin typeface="Open Sans"/>
                <a:ea typeface="Open Sans"/>
                <a:cs typeface="Open Sans"/>
                <a:sym typeface="Open Sans"/>
              </a:defRPr>
            </a:lvl2pPr>
            <a:lvl3pPr marL="1828709" marR="0" lvl="2" indent="-406379" algn="l" rtl="0">
              <a:lnSpc>
                <a:spcPct val="115000"/>
              </a:lnSpc>
              <a:spcBef>
                <a:spcPts val="2133"/>
              </a:spcBef>
              <a:spcAft>
                <a:spcPts val="0"/>
              </a:spcAft>
              <a:buClr>
                <a:schemeClr val="dk1"/>
              </a:buClr>
              <a:buSzPts val="1200"/>
              <a:buFont typeface="Open Sans"/>
              <a:buChar char="■"/>
              <a:defRPr sz="1600" b="0" i="0" u="none" strike="noStrike" cap="none">
                <a:solidFill>
                  <a:schemeClr val="dk1"/>
                </a:solidFill>
                <a:latin typeface="Open Sans"/>
                <a:ea typeface="Open Sans"/>
                <a:cs typeface="Open Sans"/>
                <a:sym typeface="Open Sans"/>
              </a:defRPr>
            </a:lvl3pPr>
            <a:lvl4pPr marL="2438278" marR="0" lvl="3" indent="-406379" algn="l" rtl="0">
              <a:lnSpc>
                <a:spcPct val="115000"/>
              </a:lnSpc>
              <a:spcBef>
                <a:spcPts val="2133"/>
              </a:spcBef>
              <a:spcAft>
                <a:spcPts val="0"/>
              </a:spcAft>
              <a:buClr>
                <a:schemeClr val="dk1"/>
              </a:buClr>
              <a:buSzPts val="1200"/>
              <a:buFont typeface="Open Sans"/>
              <a:buChar char="●"/>
              <a:defRPr sz="1600" b="0" i="0" u="none" strike="noStrike" cap="none">
                <a:solidFill>
                  <a:schemeClr val="dk1"/>
                </a:solidFill>
                <a:latin typeface="Open Sans"/>
                <a:ea typeface="Open Sans"/>
                <a:cs typeface="Open Sans"/>
                <a:sym typeface="Open Sans"/>
              </a:defRPr>
            </a:lvl4pPr>
            <a:lvl5pPr marL="3047848" marR="0" lvl="4" indent="-406379" algn="l" rtl="0">
              <a:lnSpc>
                <a:spcPct val="115000"/>
              </a:lnSpc>
              <a:spcBef>
                <a:spcPts val="2133"/>
              </a:spcBef>
              <a:spcAft>
                <a:spcPts val="0"/>
              </a:spcAft>
              <a:buClr>
                <a:schemeClr val="dk1"/>
              </a:buClr>
              <a:buSzPts val="1200"/>
              <a:buFont typeface="Open Sans"/>
              <a:buChar char="○"/>
              <a:defRPr sz="1600" b="0" i="0" u="none" strike="noStrike" cap="none">
                <a:solidFill>
                  <a:schemeClr val="dk1"/>
                </a:solidFill>
                <a:latin typeface="Open Sans"/>
                <a:ea typeface="Open Sans"/>
                <a:cs typeface="Open Sans"/>
                <a:sym typeface="Open Sans"/>
              </a:defRPr>
            </a:lvl5pPr>
            <a:lvl6pPr marL="3657417" marR="0" lvl="5" indent="-406379" algn="l" rtl="0">
              <a:lnSpc>
                <a:spcPct val="115000"/>
              </a:lnSpc>
              <a:spcBef>
                <a:spcPts val="2133"/>
              </a:spcBef>
              <a:spcAft>
                <a:spcPts val="0"/>
              </a:spcAft>
              <a:buClr>
                <a:schemeClr val="dk1"/>
              </a:buClr>
              <a:buSzPts val="1200"/>
              <a:buFont typeface="Open Sans"/>
              <a:buChar char="■"/>
              <a:defRPr sz="1600" b="0" i="0" u="none" strike="noStrike" cap="none">
                <a:solidFill>
                  <a:schemeClr val="dk1"/>
                </a:solidFill>
                <a:latin typeface="Open Sans"/>
                <a:ea typeface="Open Sans"/>
                <a:cs typeface="Open Sans"/>
                <a:sym typeface="Open Sans"/>
              </a:defRPr>
            </a:lvl6pPr>
            <a:lvl7pPr marL="4266987" marR="0" lvl="6" indent="-406379" algn="l" rtl="0">
              <a:lnSpc>
                <a:spcPct val="115000"/>
              </a:lnSpc>
              <a:spcBef>
                <a:spcPts val="2133"/>
              </a:spcBef>
              <a:spcAft>
                <a:spcPts val="0"/>
              </a:spcAft>
              <a:buClr>
                <a:schemeClr val="dk1"/>
              </a:buClr>
              <a:buSzPts val="1200"/>
              <a:buFont typeface="Open Sans"/>
              <a:buChar char="●"/>
              <a:defRPr sz="1600" b="0" i="0" u="none" strike="noStrike" cap="none">
                <a:solidFill>
                  <a:schemeClr val="dk1"/>
                </a:solidFill>
                <a:latin typeface="Open Sans"/>
                <a:ea typeface="Open Sans"/>
                <a:cs typeface="Open Sans"/>
                <a:sym typeface="Open Sans"/>
              </a:defRPr>
            </a:lvl7pPr>
            <a:lvl8pPr marL="4876557" marR="0" lvl="7" indent="-406379" algn="l" rtl="0">
              <a:lnSpc>
                <a:spcPct val="115000"/>
              </a:lnSpc>
              <a:spcBef>
                <a:spcPts val="2133"/>
              </a:spcBef>
              <a:spcAft>
                <a:spcPts val="0"/>
              </a:spcAft>
              <a:buClr>
                <a:schemeClr val="dk1"/>
              </a:buClr>
              <a:buSzPts val="1200"/>
              <a:buFont typeface="Open Sans"/>
              <a:buChar char="○"/>
              <a:defRPr sz="1600" b="0" i="0" u="none" strike="noStrike" cap="none">
                <a:solidFill>
                  <a:schemeClr val="dk1"/>
                </a:solidFill>
                <a:latin typeface="Open Sans"/>
                <a:ea typeface="Open Sans"/>
                <a:cs typeface="Open Sans"/>
                <a:sym typeface="Open Sans"/>
              </a:defRPr>
            </a:lvl8pPr>
            <a:lvl9pPr marL="5486126" marR="0" lvl="8" indent="-406379" algn="l" rtl="0">
              <a:lnSpc>
                <a:spcPct val="115000"/>
              </a:lnSpc>
              <a:spcBef>
                <a:spcPts val="2133"/>
              </a:spcBef>
              <a:spcAft>
                <a:spcPts val="2133"/>
              </a:spcAft>
              <a:buClr>
                <a:schemeClr val="dk1"/>
              </a:buClr>
              <a:buSzPts val="1200"/>
              <a:buFont typeface="Open Sans"/>
              <a:buChar char="■"/>
              <a:defRPr sz="1600" b="0" i="0" u="none" strike="noStrike" cap="none">
                <a:solidFill>
                  <a:schemeClr val="dk1"/>
                </a:solidFill>
                <a:latin typeface="Open Sans"/>
                <a:ea typeface="Open Sans"/>
                <a:cs typeface="Open Sans"/>
                <a:sym typeface="Open Sans"/>
              </a:defRPr>
            </a:lvl9pPr>
          </a:lstStyle>
          <a:p>
            <a:pPr marL="0" marR="0" lvl="0" indent="0" algn="ctr" defTabSz="914400" rtl="0" eaLnBrk="1" fontAlgn="auto" latinLnBrk="0" hangingPunct="1">
              <a:lnSpc>
                <a:spcPct val="100000"/>
              </a:lnSpc>
              <a:spcBef>
                <a:spcPts val="0"/>
              </a:spcBef>
              <a:spcAft>
                <a:spcPts val="0"/>
              </a:spcAft>
              <a:buClr>
                <a:prstClr val="black"/>
              </a:buClr>
              <a:buSzPts val="1400"/>
              <a:buFont typeface="Open Sans"/>
              <a:buNone/>
              <a:tabLst/>
              <a:defRPr/>
            </a:pPr>
            <a:r>
              <a:rPr kumimoji="0" lang="en-US" sz="2000" b="1" i="0" u="none" strike="noStrike" kern="1200" cap="none" spc="0" normalizeH="0" baseline="0" noProof="0" dirty="0">
                <a:ln>
                  <a:noFill/>
                </a:ln>
                <a:solidFill>
                  <a:srgbClr val="33006F"/>
                </a:solidFill>
                <a:effectLst/>
                <a:uLnTx/>
                <a:uFillTx/>
                <a:latin typeface="Neutra Text TF Alt" panose="02000000000000000000" pitchFamily="2" charset="0"/>
                <a:sym typeface="Open Sans"/>
              </a:rPr>
              <a:t>Helpful things to say:</a:t>
            </a:r>
            <a:br>
              <a:rPr kumimoji="0" lang="en-US" sz="2000" b="1" i="0" u="none" strike="noStrike" kern="1200" cap="none" spc="0" normalizeH="0" baseline="0" noProof="0" dirty="0">
                <a:ln>
                  <a:noFill/>
                </a:ln>
                <a:solidFill>
                  <a:prstClr val="black"/>
                </a:solidFill>
                <a:effectLst/>
                <a:uLnTx/>
                <a:uFillTx/>
                <a:latin typeface="Neutra Text TF Alt" panose="02000000000000000000" pitchFamily="2" charset="0"/>
                <a:sym typeface="Open Sans"/>
              </a:rPr>
            </a:br>
            <a:r>
              <a:rPr kumimoji="0" lang="en-US" sz="2000" b="0" i="1" u="none" strike="noStrike" kern="1200" cap="none" spc="0" normalizeH="0" baseline="0" noProof="0" dirty="0">
                <a:ln>
                  <a:noFill/>
                </a:ln>
                <a:solidFill>
                  <a:prstClr val="black"/>
                </a:solidFill>
                <a:effectLst/>
                <a:uLnTx/>
                <a:uFillTx/>
                <a:latin typeface="proxima-nova"/>
                <a:sym typeface="Open Sans"/>
              </a:rPr>
              <a:t>I’m so glad you told me.</a:t>
            </a:r>
          </a:p>
          <a:p>
            <a:pPr marL="0" marR="0" lvl="0" indent="0" algn="ctr" defTabSz="914400" rtl="0" eaLnBrk="1" fontAlgn="auto" latinLnBrk="0" hangingPunct="1">
              <a:lnSpc>
                <a:spcPct val="100000"/>
              </a:lnSpc>
              <a:spcBef>
                <a:spcPts val="0"/>
              </a:spcBef>
              <a:spcAft>
                <a:spcPts val="0"/>
              </a:spcAft>
              <a:buClr>
                <a:prstClr val="black"/>
              </a:buClr>
              <a:buSzPts val="1400"/>
              <a:buFont typeface="Open Sans"/>
              <a:buNone/>
              <a:tabLst/>
              <a:defRPr/>
            </a:pPr>
            <a:r>
              <a:rPr kumimoji="0" lang="en-US" sz="2000" b="0" i="1" u="none" strike="noStrike" kern="1200" cap="none" spc="0" normalizeH="0" baseline="0" noProof="0" dirty="0">
                <a:ln>
                  <a:noFill/>
                </a:ln>
                <a:solidFill>
                  <a:prstClr val="black"/>
                </a:solidFill>
                <a:effectLst/>
                <a:uLnTx/>
                <a:uFillTx/>
                <a:latin typeface="proxima-nova"/>
                <a:sym typeface="Open Sans"/>
              </a:rPr>
              <a:t>Tell me more, I’m here </a:t>
            </a:r>
            <a:r>
              <a:rPr kumimoji="0" lang="en-US" sz="2000" b="0" i="1" u="none" strike="noStrike" kern="1200" cap="none" spc="0" normalizeH="0" baseline="0" noProof="0" dirty="0" err="1">
                <a:ln>
                  <a:noFill/>
                </a:ln>
                <a:solidFill>
                  <a:prstClr val="black"/>
                </a:solidFill>
                <a:effectLst/>
                <a:uLnTx/>
                <a:uFillTx/>
                <a:latin typeface="proxima-nova"/>
                <a:sym typeface="Open Sans"/>
              </a:rPr>
              <a:t>fo</a:t>
            </a:r>
            <a:r>
              <a:rPr lang="en-US" sz="2000" i="1" dirty="0">
                <a:solidFill>
                  <a:prstClr val="black"/>
                </a:solidFill>
                <a:latin typeface="proxima-nova"/>
              </a:rPr>
              <a:t>r you</a:t>
            </a:r>
            <a:r>
              <a:rPr kumimoji="0" lang="en-US" sz="2000" b="0" i="1" u="none" strike="noStrike" kern="1200" cap="none" spc="0" normalizeH="0" baseline="0" noProof="0" dirty="0">
                <a:ln>
                  <a:noFill/>
                </a:ln>
                <a:solidFill>
                  <a:prstClr val="black"/>
                </a:solidFill>
                <a:effectLst/>
                <a:uLnTx/>
                <a:uFillTx/>
                <a:latin typeface="proxima-nova"/>
                <a:sym typeface="Open Sans"/>
              </a:rPr>
              <a:t>. </a:t>
            </a:r>
          </a:p>
        </p:txBody>
      </p:sp>
      <p:graphicFrame>
        <p:nvGraphicFramePr>
          <p:cNvPr id="11" name="Google Shape;241;p38">
            <a:extLst>
              <a:ext uri="{FF2B5EF4-FFF2-40B4-BE49-F238E27FC236}">
                <a16:creationId xmlns:a16="http://schemas.microsoft.com/office/drawing/2014/main" id="{E3AF05F9-4B85-805E-3CB2-542E4D03E574}"/>
              </a:ext>
            </a:extLst>
          </p:cNvPr>
          <p:cNvGraphicFramePr/>
          <p:nvPr>
            <p:extLst>
              <p:ext uri="{D42A27DB-BD31-4B8C-83A1-F6EECF244321}">
                <p14:modId xmlns:p14="http://schemas.microsoft.com/office/powerpoint/2010/main" val="795566618"/>
              </p:ext>
            </p:extLst>
          </p:nvPr>
        </p:nvGraphicFramePr>
        <p:xfrm>
          <a:off x="601980" y="2495176"/>
          <a:ext cx="7292340" cy="2417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9934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6" name="Google Shape;366;p43"/>
          <p:cNvSpPr txBox="1">
            <a:spLocks noGrp="1"/>
          </p:cNvSpPr>
          <p:nvPr>
            <p:ph type="ctrTitle" idx="4294967295"/>
          </p:nvPr>
        </p:nvSpPr>
        <p:spPr>
          <a:xfrm>
            <a:off x="106214" y="18394"/>
            <a:ext cx="6996112" cy="66219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sz="2400" b="1" dirty="0">
                <a:solidFill>
                  <a:schemeClr val="bg1"/>
                </a:solidFill>
                <a:latin typeface="Roboto"/>
                <a:ea typeface="Roboto"/>
                <a:cs typeface="Roboto"/>
                <a:sym typeface="Roboto"/>
              </a:rPr>
              <a:t>Proactive approaches to de-escalation</a:t>
            </a:r>
            <a:endParaRPr sz="2400" b="1" dirty="0">
              <a:solidFill>
                <a:schemeClr val="bg1"/>
              </a:solidFill>
              <a:latin typeface="Roboto"/>
              <a:ea typeface="Roboto"/>
              <a:cs typeface="Roboto"/>
              <a:sym typeface="Roboto"/>
            </a:endParaRPr>
          </a:p>
        </p:txBody>
      </p:sp>
      <p:pic>
        <p:nvPicPr>
          <p:cNvPr id="367" name="Google Shape;367;p43" descr="High School Principle struggles with trying to facilitate communication between a student and teacher. Why did this child act out? Was he feeling threatened? Which adult in this video clip saw the child in a fear state and acted with love? Which adult only added more stress, by viewing the student as manipulative, rude, and &quot;bad&quot;? What do you think could have been done differently and with what result?&#10;&#10;Being a trainer for the program Life Space Crisis Interview as well as a deaf educator I needed this news clip to have subtitles... So, I added them...&#10;&#10;Enjoy" title="Boston 24/7 with Principal McAfee (With Captions)">
            <a:hlinkClick r:id="rId3"/>
          </p:cNvPr>
          <p:cNvPicPr preferRelativeResize="0"/>
          <p:nvPr/>
        </p:nvPicPr>
        <p:blipFill>
          <a:blip r:embed="rId4">
            <a:alphaModFix/>
          </a:blip>
          <a:stretch>
            <a:fillRect/>
          </a:stretch>
        </p:blipFill>
        <p:spPr>
          <a:xfrm>
            <a:off x="342122" y="1494688"/>
            <a:ext cx="4545676" cy="276851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Google Shape;365;p43">
            <a:extLst>
              <a:ext uri="{FF2B5EF4-FFF2-40B4-BE49-F238E27FC236}">
                <a16:creationId xmlns:a16="http://schemas.microsoft.com/office/drawing/2014/main" id="{5C260AEC-9D5F-43E4-91BD-F118BE08D47B}"/>
              </a:ext>
            </a:extLst>
          </p:cNvPr>
          <p:cNvSpPr txBox="1"/>
          <p:nvPr/>
        </p:nvSpPr>
        <p:spPr>
          <a:xfrm>
            <a:off x="5095632" y="902997"/>
            <a:ext cx="3898050" cy="3360208"/>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 sz="1600" b="1" i="0" strike="noStrike" kern="1200" cap="none" spc="0" normalizeH="0" baseline="0" noProof="0" dirty="0">
                <a:ln>
                  <a:noFill/>
                </a:ln>
                <a:solidFill>
                  <a:srgbClr val="D9531E"/>
                </a:solidFill>
                <a:effectLst/>
                <a:uLnTx/>
                <a:uFillTx/>
                <a:latin typeface="Roboto" panose="02000000000000000000" pitchFamily="2" charset="0"/>
                <a:ea typeface="Roboto" panose="02000000000000000000" pitchFamily="2" charset="0"/>
                <a:cs typeface="Roboto" panose="02000000000000000000" pitchFamily="2" charset="0"/>
                <a:sym typeface="Roboto Light"/>
              </a:rPr>
              <a:t>Reflect while watching </a:t>
            </a: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 sz="1200" b="0" i="0" u="sng"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sym typeface="Roboto Light"/>
            </a:endParaRPr>
          </a:p>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Ø"/>
              <a:tabLst/>
              <a:defRPr/>
            </a:pPr>
            <a:r>
              <a:rPr kumimoji="0" lang="en-US" sz="1600" b="0" i="1" u="none" strike="noStrike" kern="1200" cap="none" spc="0" normalizeH="0" baseline="0" noProof="0" dirty="0">
                <a:ln>
                  <a:noFill/>
                </a:ln>
                <a:solidFill>
                  <a:srgbClr val="030303"/>
                </a:solidFill>
                <a:effectLst/>
                <a:uLnTx/>
                <a:uFillTx/>
                <a:latin typeface="Roboto" panose="02000000000000000000" pitchFamily="2" charset="0"/>
                <a:ea typeface="Roboto" panose="02000000000000000000" pitchFamily="2" charset="0"/>
                <a:cs typeface="Roboto" panose="02000000000000000000" pitchFamily="2" charset="0"/>
              </a:rPr>
              <a:t>Why did this student act out? </a:t>
            </a:r>
          </a:p>
          <a:p>
            <a:pPr marR="0" lvl="0" algn="l" defTabSz="914400" rtl="0" eaLnBrk="1" fontAlgn="auto" latinLnBrk="0" hangingPunct="1">
              <a:lnSpc>
                <a:spcPct val="115000"/>
              </a:lnSpc>
              <a:spcBef>
                <a:spcPts val="0"/>
              </a:spcBef>
              <a:spcAft>
                <a:spcPts val="0"/>
              </a:spcAft>
              <a:buClrTx/>
              <a:buSzTx/>
              <a:tabLst/>
              <a:defRPr/>
            </a:pPr>
            <a:endParaRPr kumimoji="0" lang="en" sz="160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endParaRPr>
          </a:p>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D</a:t>
            </a:r>
            <a:r>
              <a:rPr kumimoji="0" lang="en" sz="1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id you observe any approaches</a:t>
            </a:r>
            <a:r>
              <a:rPr kumimoji="0" lang="en" sz="1600" b="0" i="0" u="none" strike="noStrike" kern="1200" cap="none" spc="0" normalizeH="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 with the student that appeared to be helpful</a:t>
            </a:r>
            <a:r>
              <a:rPr kumimoji="0" lang="en" sz="1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a:t>
            </a:r>
          </a:p>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Ø"/>
              <a:tabLst/>
              <a:defRPr/>
            </a:pPr>
            <a:endParaRPr lang="en" sz="1600" dirty="0">
              <a:solidFill>
                <a:prstClr val="black"/>
              </a:solidFill>
              <a:latin typeface="Roboto" panose="02000000000000000000" pitchFamily="2" charset="0"/>
              <a:ea typeface="Roboto" panose="02000000000000000000" pitchFamily="2" charset="0"/>
              <a:cs typeface="Roboto" panose="02000000000000000000" pitchFamily="2" charset="0"/>
              <a:sym typeface="Roboto Light"/>
            </a:endParaRPr>
          </a:p>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Ø"/>
              <a:tabLst/>
              <a:defRPr/>
            </a:pPr>
            <a:r>
              <a:rPr lang="en-US" sz="1600" dirty="0">
                <a:solidFill>
                  <a:schemeClr val="dk1"/>
                </a:solidFill>
                <a:latin typeface="Roboto" panose="02000000000000000000" pitchFamily="2" charset="0"/>
                <a:ea typeface="Roboto" panose="02000000000000000000" pitchFamily="2" charset="0"/>
                <a:cs typeface="Roboto" panose="02000000000000000000" pitchFamily="2" charset="0"/>
                <a:sym typeface="Roboto Light"/>
              </a:rPr>
              <a:t>What could have perhaps been done differently to minimize an escalated situation?</a:t>
            </a:r>
          </a:p>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4450E67-A7A1-9E17-3238-FFBCDC45C28A}"/>
              </a:ext>
            </a:extLst>
          </p:cNvPr>
          <p:cNvSpPr txBox="1"/>
          <p:nvPr/>
        </p:nvSpPr>
        <p:spPr>
          <a:xfrm>
            <a:off x="574619" y="4643070"/>
            <a:ext cx="4080681" cy="276999"/>
          </a:xfrm>
          <a:prstGeom prst="rect">
            <a:avLst/>
          </a:prstGeom>
          <a:noFill/>
        </p:spPr>
        <p:txBody>
          <a:bodyPr wrap="square" rtlCol="0">
            <a:spAutoFit/>
          </a:bodyPr>
          <a:lstStyle/>
          <a:p>
            <a:pPr algn="ctr"/>
            <a:r>
              <a:rPr lang="en-US" sz="1200" dirty="0">
                <a:hlinkClick r:id="rId3"/>
              </a:rPr>
              <a:t>https://youtu.be/X9_WwuGF4dM_</a:t>
            </a:r>
            <a:endParaRPr lang="en-US" sz="1200" dirty="0"/>
          </a:p>
        </p:txBody>
      </p:sp>
      <p:sp>
        <p:nvSpPr>
          <p:cNvPr id="3" name="Slide Number Placeholder 3">
            <a:extLst>
              <a:ext uri="{FF2B5EF4-FFF2-40B4-BE49-F238E27FC236}">
                <a16:creationId xmlns:a16="http://schemas.microsoft.com/office/drawing/2014/main" id="{839B0404-0441-62BB-52AF-427DDD352FEE}"/>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43</a:t>
            </a:fld>
            <a:endParaRPr lang="en-US" dirty="0"/>
          </a:p>
        </p:txBody>
      </p:sp>
    </p:spTree>
    <p:extLst>
      <p:ext uri="{BB962C8B-B14F-4D97-AF65-F5344CB8AC3E}">
        <p14:creationId xmlns:p14="http://schemas.microsoft.com/office/powerpoint/2010/main" val="286646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5" name="Google Shape;375;p44"/>
          <p:cNvSpPr txBox="1"/>
          <p:nvPr/>
        </p:nvSpPr>
        <p:spPr>
          <a:xfrm>
            <a:off x="481198" y="1301387"/>
            <a:ext cx="5821680" cy="1431729"/>
          </a:xfrm>
          <a:prstGeom prst="rect">
            <a:avLst/>
          </a:prstGeom>
          <a:ln/>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p>
            <a:pPr marL="457200" marR="0" lvl="0" indent="-330200" algn="l" defTabSz="914400" rtl="0" eaLnBrk="1" fontAlgn="auto" latinLnBrk="0" hangingPunct="1">
              <a:lnSpc>
                <a:spcPct val="150000"/>
              </a:lnSpc>
              <a:spcBef>
                <a:spcPts val="0"/>
              </a:spcBef>
              <a:spcAft>
                <a:spcPts val="0"/>
              </a:spcAft>
              <a:buClr>
                <a:prstClr val="black"/>
              </a:buClr>
              <a:buSzPts val="1600"/>
              <a:buFont typeface="Roboto Light"/>
              <a:buChar char="●"/>
              <a:tabLst/>
              <a:defRPr/>
            </a:pPr>
            <a:r>
              <a:rPr kumimoji="0" lang="en"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Keep alert attention and with a calm presence</a:t>
            </a:r>
            <a:endParaRPr kumimoji="0"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endParaRPr>
          </a:p>
          <a:p>
            <a:pPr marL="457200" marR="0" lvl="0" indent="-330200" algn="l" defTabSz="914400" rtl="0" eaLnBrk="1" fontAlgn="auto" latinLnBrk="0" hangingPunct="1">
              <a:lnSpc>
                <a:spcPct val="150000"/>
              </a:lnSpc>
              <a:spcBef>
                <a:spcPts val="0"/>
              </a:spcBef>
              <a:spcAft>
                <a:spcPts val="0"/>
              </a:spcAft>
              <a:buClr>
                <a:prstClr val="black"/>
              </a:buClr>
              <a:buSzPts val="1600"/>
              <a:buFont typeface="Roboto Light"/>
              <a:buChar char="●"/>
              <a:tabLst/>
              <a:defRPr/>
            </a:pPr>
            <a:r>
              <a:rPr kumimoji="0" lang="en"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Keep focused on what you want to happen, not what is happening</a:t>
            </a:r>
            <a:endParaRPr kumimoji="0"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endParaRPr>
          </a:p>
          <a:p>
            <a:pPr marL="457200" marR="0" lvl="0" indent="-330200" algn="l" defTabSz="914400" rtl="0" eaLnBrk="1" fontAlgn="auto" latinLnBrk="0" hangingPunct="1">
              <a:lnSpc>
                <a:spcPct val="150000"/>
              </a:lnSpc>
              <a:spcBef>
                <a:spcPts val="0"/>
              </a:spcBef>
              <a:spcAft>
                <a:spcPts val="0"/>
              </a:spcAft>
              <a:buClr>
                <a:prstClr val="black"/>
              </a:buClr>
              <a:buSzPts val="1600"/>
              <a:buFont typeface="Roboto Light"/>
              <a:buChar char="●"/>
              <a:tabLst/>
              <a:defRPr/>
            </a:pPr>
            <a:r>
              <a:rPr kumimoji="0" lang="en"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Have team available (silent but available)</a:t>
            </a:r>
          </a:p>
          <a:p>
            <a:pPr marL="457200" marR="0" lvl="0" indent="-330200" algn="l" defTabSz="914400" rtl="0" eaLnBrk="1" fontAlgn="auto" latinLnBrk="0" hangingPunct="1">
              <a:lnSpc>
                <a:spcPct val="150000"/>
              </a:lnSpc>
              <a:spcBef>
                <a:spcPts val="0"/>
              </a:spcBef>
              <a:spcAft>
                <a:spcPts val="0"/>
              </a:spcAft>
              <a:buClr>
                <a:prstClr val="black"/>
              </a:buClr>
              <a:buSzPts val="1600"/>
              <a:buFont typeface="Roboto Light"/>
              <a:buChar char="●"/>
              <a:tabLst/>
              <a:defRPr/>
            </a:pPr>
            <a:r>
              <a:rPr kumimoji="0" lang="en"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Use empathic listening</a:t>
            </a:r>
            <a:endParaRPr kumimoji="0"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376" name="Google Shape;376;p44"/>
          <p:cNvSpPr txBox="1">
            <a:spLocks noGrp="1"/>
          </p:cNvSpPr>
          <p:nvPr>
            <p:ph type="ctrTitle"/>
          </p:nvPr>
        </p:nvSpPr>
        <p:spPr>
          <a:xfrm>
            <a:off x="99061" y="0"/>
            <a:ext cx="6995400" cy="65787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sz="2400" dirty="0">
                <a:solidFill>
                  <a:schemeClr val="bg1"/>
                </a:solidFill>
                <a:latin typeface="Roboto"/>
                <a:ea typeface="Roboto"/>
                <a:cs typeface="Roboto"/>
                <a:sym typeface="Roboto"/>
              </a:rPr>
              <a:t>V</a:t>
            </a:r>
            <a:r>
              <a:rPr lang="en-US" sz="2400" dirty="0">
                <a:solidFill>
                  <a:schemeClr val="bg1"/>
                </a:solidFill>
                <a:latin typeface="Roboto"/>
                <a:ea typeface="Roboto"/>
                <a:cs typeface="Roboto"/>
                <a:sym typeface="Roboto"/>
              </a:rPr>
              <a:t>i</a:t>
            </a:r>
            <a:r>
              <a:rPr lang="en" sz="2400" dirty="0">
                <a:solidFill>
                  <a:schemeClr val="bg1"/>
                </a:solidFill>
                <a:latin typeface="Roboto"/>
                <a:ea typeface="Roboto"/>
                <a:cs typeface="Roboto"/>
                <a:sym typeface="Roboto"/>
              </a:rPr>
              <a:t>deo Debrief</a:t>
            </a:r>
            <a:endParaRPr sz="2400" dirty="0">
              <a:solidFill>
                <a:schemeClr val="bg1"/>
              </a:solidFill>
              <a:latin typeface="Roboto"/>
              <a:ea typeface="Roboto"/>
              <a:cs typeface="Roboto"/>
              <a:sym typeface="Roboto"/>
            </a:endParaRPr>
          </a:p>
        </p:txBody>
      </p:sp>
      <p:sp>
        <p:nvSpPr>
          <p:cNvPr id="4" name="Slide Number Placeholder 3">
            <a:extLst>
              <a:ext uri="{FF2B5EF4-FFF2-40B4-BE49-F238E27FC236}">
                <a16:creationId xmlns:a16="http://schemas.microsoft.com/office/drawing/2014/main" id="{4BFD3FDF-0CF7-4D61-8BBD-E8BE19FFB5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Google Shape;375;p44">
            <a:extLst>
              <a:ext uri="{FF2B5EF4-FFF2-40B4-BE49-F238E27FC236}">
                <a16:creationId xmlns:a16="http://schemas.microsoft.com/office/drawing/2014/main" id="{6A185A1B-16B4-460A-817F-2AF5411904B2}"/>
              </a:ext>
            </a:extLst>
          </p:cNvPr>
          <p:cNvSpPr txBox="1"/>
          <p:nvPr/>
        </p:nvSpPr>
        <p:spPr>
          <a:xfrm>
            <a:off x="2338033" y="2854809"/>
            <a:ext cx="6328296" cy="2094784"/>
          </a:xfrm>
          <a:prstGeom prst="rect">
            <a:avLst/>
          </a:prstGeom>
          <a:ln/>
          <a:effectLst>
            <a:glow rad="635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p>
            <a:pPr marL="457200" marR="0" lvl="0" indent="-330200" algn="l" defTabSz="914400" rtl="0" eaLnBrk="1" fontAlgn="auto" latinLnBrk="0" hangingPunct="1">
              <a:lnSpc>
                <a:spcPct val="150000"/>
              </a:lnSpc>
              <a:spcBef>
                <a:spcPts val="0"/>
              </a:spcBef>
              <a:spcAft>
                <a:spcPts val="0"/>
              </a:spcAft>
              <a:buClr>
                <a:prstClr val="black"/>
              </a:buClr>
              <a:buSzPts val="1600"/>
              <a:buFont typeface="Roboto Light"/>
              <a:buChar char="●"/>
              <a:tabLst/>
              <a:defRPr/>
            </a:pPr>
            <a:r>
              <a:rPr kumimoji="0" lang="en-US"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Keep verbal output to a minimum</a:t>
            </a:r>
            <a:endParaRPr kumimoji="0" lang="en"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endParaRPr>
          </a:p>
          <a:p>
            <a:pPr marL="457200" marR="0" lvl="0" indent="-330200" algn="l" defTabSz="914400" rtl="0" eaLnBrk="1" fontAlgn="auto" latinLnBrk="0" hangingPunct="1">
              <a:lnSpc>
                <a:spcPct val="150000"/>
              </a:lnSpc>
              <a:spcBef>
                <a:spcPts val="0"/>
              </a:spcBef>
              <a:spcAft>
                <a:spcPts val="0"/>
              </a:spcAft>
              <a:buClr>
                <a:prstClr val="black"/>
              </a:buClr>
              <a:buSzPts val="1600"/>
              <a:buFont typeface="Roboto Light"/>
              <a:buChar char="●"/>
              <a:tabLst/>
              <a:defRPr/>
            </a:pPr>
            <a:r>
              <a:rPr kumimoji="0" lang="en"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Do not get involved in reasoning conversations with escalated students</a:t>
            </a:r>
            <a:endParaRPr kumimoji="0"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endParaRPr>
          </a:p>
          <a:p>
            <a:pPr marL="914400" marR="0" lvl="1" indent="-323850" algn="l" defTabSz="914400" rtl="0" eaLnBrk="1" fontAlgn="auto" latinLnBrk="0" hangingPunct="1">
              <a:lnSpc>
                <a:spcPct val="150000"/>
              </a:lnSpc>
              <a:spcBef>
                <a:spcPts val="0"/>
              </a:spcBef>
              <a:spcAft>
                <a:spcPts val="0"/>
              </a:spcAft>
              <a:buClr>
                <a:prstClr val="black"/>
              </a:buClr>
              <a:buSzPts val="1500"/>
              <a:buFont typeface="Roboto Light"/>
              <a:buChar char="○"/>
              <a:tabLst/>
              <a:defRPr/>
            </a:pPr>
            <a:r>
              <a:rPr kumimoji="0" lang="en"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This is not </a:t>
            </a:r>
            <a:r>
              <a:rPr lang="en" sz="1400" dirty="0">
                <a:solidFill>
                  <a:prstClr val="black"/>
                </a:solidFill>
                <a:latin typeface="Roboto" panose="02000000000000000000" pitchFamily="2" charset="0"/>
                <a:ea typeface="Roboto" panose="02000000000000000000" pitchFamily="2" charset="0"/>
                <a:cs typeface="Roboto" panose="02000000000000000000" pitchFamily="2" charset="0"/>
                <a:sym typeface="Roboto Light"/>
              </a:rPr>
              <a:t>the</a:t>
            </a:r>
            <a:r>
              <a:rPr kumimoji="0" lang="en"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 “teaching moment” time</a:t>
            </a:r>
          </a:p>
          <a:p>
            <a:pPr marL="457200" marR="0" lvl="0" indent="-330200" algn="l" defTabSz="914400" rtl="0" eaLnBrk="1" fontAlgn="auto" latinLnBrk="0" hangingPunct="1">
              <a:lnSpc>
                <a:spcPct val="150000"/>
              </a:lnSpc>
              <a:spcBef>
                <a:spcPts val="0"/>
              </a:spcBef>
              <a:spcAft>
                <a:spcPts val="0"/>
              </a:spcAft>
              <a:buClr>
                <a:prstClr val="black"/>
              </a:buClr>
              <a:buSzPts val="1600"/>
              <a:buFont typeface="Roboto Light"/>
              <a:buChar char="●"/>
              <a:tabLst/>
              <a:defRPr/>
            </a:pPr>
            <a:r>
              <a:rPr kumimoji="0" lang="en"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Have a calming phrase</a:t>
            </a:r>
          </a:p>
          <a:p>
            <a:pPr marL="914400" marR="0" lvl="1" indent="-323850" algn="l" defTabSz="914400" rtl="0" eaLnBrk="1" fontAlgn="auto" latinLnBrk="0" hangingPunct="1">
              <a:lnSpc>
                <a:spcPct val="150000"/>
              </a:lnSpc>
              <a:spcBef>
                <a:spcPts val="0"/>
              </a:spcBef>
              <a:spcAft>
                <a:spcPts val="0"/>
              </a:spcAft>
              <a:buClr>
                <a:prstClr val="black"/>
              </a:buClr>
              <a:buSzPts val="1500"/>
              <a:buFont typeface="Roboto Light"/>
              <a:buChar char="○"/>
              <a:tabLst/>
              <a:defRPr/>
            </a:pPr>
            <a:r>
              <a:rPr kumimoji="0" lang="en"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“I will keep you safe.” or “When you are ready, we can…”</a:t>
            </a:r>
            <a:endParaRPr kumimoji="0"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endParaRPr>
          </a:p>
          <a:p>
            <a:pPr marL="457200" marR="0" lvl="0" indent="-330200" algn="l" defTabSz="914400" rtl="0" eaLnBrk="1" fontAlgn="auto" latinLnBrk="0" hangingPunct="1">
              <a:lnSpc>
                <a:spcPct val="150000"/>
              </a:lnSpc>
              <a:spcBef>
                <a:spcPts val="0"/>
              </a:spcBef>
              <a:spcAft>
                <a:spcPts val="0"/>
              </a:spcAft>
              <a:buClr>
                <a:prstClr val="black"/>
              </a:buClr>
              <a:buSzPts val="1600"/>
              <a:buFont typeface="Roboto Light"/>
              <a:buChar char="●"/>
              <a:tabLst/>
              <a:defRPr/>
            </a:pPr>
            <a:r>
              <a:rPr kumimoji="0" lang="en"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Have a process for tension reduction (recovery) for staff and student</a:t>
            </a:r>
            <a:endParaRPr kumimoji="0"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2" name="Slide Number Placeholder 3">
            <a:extLst>
              <a:ext uri="{FF2B5EF4-FFF2-40B4-BE49-F238E27FC236}">
                <a16:creationId xmlns:a16="http://schemas.microsoft.com/office/drawing/2014/main" id="{09EDD5FD-670B-9779-78A4-2D85CD5C57CE}"/>
              </a:ext>
            </a:extLst>
          </p:cNvPr>
          <p:cNvSpPr txBox="1">
            <a:spLocks/>
          </p:cNvSpPr>
          <p:nvPr/>
        </p:nvSpPr>
        <p:spPr>
          <a:xfrm>
            <a:off x="6938455" y="4783147"/>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44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94958A-6713-4089-87F6-966811D7C97B}"/>
              </a:ext>
            </a:extLst>
          </p:cNvPr>
          <p:cNvSpPr>
            <a:spLocks noGrp="1"/>
          </p:cNvSpPr>
          <p:nvPr>
            <p:ph type="title"/>
          </p:nvPr>
        </p:nvSpPr>
        <p:spPr>
          <a:xfrm>
            <a:off x="1245870" y="0"/>
            <a:ext cx="6652259" cy="764106"/>
          </a:xfrm>
        </p:spPr>
        <p:txBody>
          <a:bodyPr>
            <a:normAutofit fontScale="90000"/>
          </a:bodyPr>
          <a:lstStyle/>
          <a:p>
            <a:pPr algn="ctr"/>
            <a:r>
              <a:rPr lang="en-US" dirty="0">
                <a:solidFill>
                  <a:schemeClr val="bg1"/>
                </a:solidFill>
                <a:latin typeface="Arial Black" panose="020B0A04020102020204" pitchFamily="34" charset="0"/>
              </a:rPr>
              <a:t>CONFLICT </a:t>
            </a:r>
            <a:r>
              <a:rPr lang="en-US" dirty="0">
                <a:solidFill>
                  <a:srgbClr val="FFC000"/>
                </a:solidFill>
                <a:latin typeface="Arial Black" panose="020B0A04020102020204" pitchFamily="34" charset="0"/>
              </a:rPr>
              <a:t>DE-ESCALATION</a:t>
            </a:r>
            <a:r>
              <a:rPr lang="en-US" dirty="0">
                <a:solidFill>
                  <a:schemeClr val="bg1"/>
                </a:solidFill>
                <a:latin typeface="Arial Black" panose="020B0A04020102020204" pitchFamily="34" charset="0"/>
              </a:rPr>
              <a:t> STRATEGIES</a:t>
            </a:r>
          </a:p>
        </p:txBody>
      </p:sp>
      <p:sp>
        <p:nvSpPr>
          <p:cNvPr id="2" name="TextBox 1">
            <a:extLst>
              <a:ext uri="{FF2B5EF4-FFF2-40B4-BE49-F238E27FC236}">
                <a16:creationId xmlns:a16="http://schemas.microsoft.com/office/drawing/2014/main" id="{46507B69-BCF1-5C26-B16E-6571DF280028}"/>
              </a:ext>
            </a:extLst>
          </p:cNvPr>
          <p:cNvSpPr txBox="1"/>
          <p:nvPr/>
        </p:nvSpPr>
        <p:spPr>
          <a:xfrm>
            <a:off x="312420" y="1161963"/>
            <a:ext cx="6652259" cy="3631763"/>
          </a:xfrm>
          <a:prstGeom prst="rect">
            <a:avLst/>
          </a:prstGeom>
          <a:noFill/>
        </p:spPr>
        <p:txBody>
          <a:bodyPr wrap="square">
            <a:spAutoFit/>
          </a:bodyPr>
          <a:lstStyle/>
          <a:p>
            <a:pPr marL="342900" indent="-342900" defTabSz="342900">
              <a:buClr>
                <a:srgbClr val="FF6B00"/>
              </a:buClr>
              <a:buFont typeface="+mj-lt"/>
              <a:buAutoNum type="arabicPeriod"/>
            </a:pPr>
            <a:r>
              <a:rPr lang="en-US" dirty="0">
                <a:solidFill>
                  <a:srgbClr val="00447C"/>
                </a:solidFill>
                <a:latin typeface="Roboto" panose="02000000000000000000" pitchFamily="2" charset="0"/>
                <a:ea typeface="Roboto" panose="02000000000000000000" pitchFamily="2" charset="0"/>
                <a:cs typeface="Roboto" panose="02000000000000000000" pitchFamily="2" charset="0"/>
              </a:rPr>
              <a:t>Remain calm by using a low, “Green” tone of voice and not speaking over/arguing</a:t>
            </a:r>
            <a:br>
              <a:rPr lang="en-US" dirty="0">
                <a:solidFill>
                  <a:srgbClr val="00447C"/>
                </a:solidFill>
                <a:latin typeface="Roboto" panose="02000000000000000000" pitchFamily="2" charset="0"/>
                <a:ea typeface="Roboto" panose="02000000000000000000" pitchFamily="2" charset="0"/>
                <a:cs typeface="Roboto" panose="02000000000000000000" pitchFamily="2" charset="0"/>
              </a:rPr>
            </a:br>
            <a:endParaRPr lang="en-US" sz="1000" dirty="0">
              <a:solidFill>
                <a:srgbClr val="00447C"/>
              </a:solidFill>
              <a:latin typeface="Roboto" panose="02000000000000000000" pitchFamily="2" charset="0"/>
              <a:ea typeface="Roboto" panose="02000000000000000000" pitchFamily="2" charset="0"/>
              <a:cs typeface="Roboto" panose="02000000000000000000" pitchFamily="2" charset="0"/>
            </a:endParaRPr>
          </a:p>
          <a:p>
            <a:pPr marL="342900" indent="-342900" defTabSz="342900">
              <a:buClr>
                <a:srgbClr val="FF6B00"/>
              </a:buClr>
              <a:buFont typeface="+mj-lt"/>
              <a:buAutoNum type="arabicPeriod"/>
            </a:pPr>
            <a:r>
              <a:rPr lang="en-US" dirty="0">
                <a:solidFill>
                  <a:srgbClr val="00447C"/>
                </a:solidFill>
                <a:latin typeface="Roboto" panose="02000000000000000000" pitchFamily="2" charset="0"/>
                <a:ea typeface="Roboto" panose="02000000000000000000" pitchFamily="2" charset="0"/>
                <a:cs typeface="Roboto" panose="02000000000000000000" pitchFamily="2" charset="0"/>
              </a:rPr>
              <a:t>Respect personal space – don’t get too close or try to grab something from the person</a:t>
            </a:r>
            <a:br>
              <a:rPr lang="en-US" dirty="0">
                <a:solidFill>
                  <a:srgbClr val="00447C"/>
                </a:solidFill>
                <a:latin typeface="Roboto" panose="02000000000000000000" pitchFamily="2" charset="0"/>
                <a:ea typeface="Roboto" panose="02000000000000000000" pitchFamily="2" charset="0"/>
                <a:cs typeface="Roboto" panose="02000000000000000000" pitchFamily="2" charset="0"/>
              </a:rPr>
            </a:br>
            <a:endParaRPr lang="en-US" sz="1000" dirty="0">
              <a:solidFill>
                <a:srgbClr val="00447C"/>
              </a:solidFill>
              <a:latin typeface="Roboto" panose="02000000000000000000" pitchFamily="2" charset="0"/>
              <a:ea typeface="Roboto" panose="02000000000000000000" pitchFamily="2" charset="0"/>
              <a:cs typeface="Roboto" panose="02000000000000000000" pitchFamily="2" charset="0"/>
            </a:endParaRPr>
          </a:p>
          <a:p>
            <a:pPr marL="342900" indent="-342900" defTabSz="342900">
              <a:buClr>
                <a:srgbClr val="FF6B00"/>
              </a:buClr>
              <a:buFont typeface="+mj-lt"/>
              <a:buAutoNum type="arabicPeriod"/>
            </a:pPr>
            <a:r>
              <a:rPr lang="en-US" dirty="0">
                <a:solidFill>
                  <a:srgbClr val="00447C"/>
                </a:solidFill>
                <a:latin typeface="Roboto" panose="02000000000000000000" pitchFamily="2" charset="0"/>
                <a:ea typeface="Roboto" panose="02000000000000000000" pitchFamily="2" charset="0"/>
                <a:cs typeface="Roboto" panose="02000000000000000000" pitchFamily="2" charset="0"/>
              </a:rPr>
              <a:t>Ask the person to share the facts and what they are feeling by using open-ended questions. Say, “How can I help you?” or “Tell me what happened” instead of </a:t>
            </a:r>
            <a:br>
              <a:rPr lang="en-US" dirty="0">
                <a:solidFill>
                  <a:srgbClr val="00447C"/>
                </a:solidFill>
                <a:latin typeface="Roboto" panose="02000000000000000000" pitchFamily="2" charset="0"/>
                <a:ea typeface="Roboto" panose="02000000000000000000" pitchFamily="2" charset="0"/>
                <a:cs typeface="Roboto" panose="02000000000000000000" pitchFamily="2" charset="0"/>
              </a:rPr>
            </a:br>
            <a:r>
              <a:rPr lang="en-US" dirty="0">
                <a:solidFill>
                  <a:srgbClr val="00447C"/>
                </a:solidFill>
                <a:latin typeface="Roboto" panose="02000000000000000000" pitchFamily="2" charset="0"/>
                <a:ea typeface="Roboto" panose="02000000000000000000" pitchFamily="2" charset="0"/>
                <a:cs typeface="Roboto" panose="02000000000000000000" pitchFamily="2" charset="0"/>
              </a:rPr>
              <a:t>“Why are you so angry?”</a:t>
            </a:r>
            <a:br>
              <a:rPr lang="en-US" dirty="0">
                <a:solidFill>
                  <a:srgbClr val="00447C"/>
                </a:solidFill>
                <a:latin typeface="Roboto" panose="02000000000000000000" pitchFamily="2" charset="0"/>
                <a:ea typeface="Roboto" panose="02000000000000000000" pitchFamily="2" charset="0"/>
                <a:cs typeface="Roboto" panose="02000000000000000000" pitchFamily="2" charset="0"/>
              </a:rPr>
            </a:br>
            <a:endParaRPr lang="en-US" sz="1000" dirty="0">
              <a:solidFill>
                <a:srgbClr val="00447C"/>
              </a:solidFill>
              <a:latin typeface="Roboto" panose="02000000000000000000" pitchFamily="2" charset="0"/>
              <a:ea typeface="Roboto" panose="02000000000000000000" pitchFamily="2" charset="0"/>
              <a:cs typeface="Roboto" panose="02000000000000000000" pitchFamily="2" charset="0"/>
            </a:endParaRPr>
          </a:p>
          <a:p>
            <a:pPr marL="342900" indent="-342900" defTabSz="342900">
              <a:buClr>
                <a:srgbClr val="FF6B00"/>
              </a:buClr>
              <a:buFont typeface="+mj-lt"/>
              <a:buAutoNum type="arabicPeriod"/>
            </a:pPr>
            <a:r>
              <a:rPr lang="en-US" dirty="0">
                <a:solidFill>
                  <a:srgbClr val="00447C"/>
                </a:solidFill>
                <a:latin typeface="Roboto" panose="02000000000000000000" pitchFamily="2" charset="0"/>
                <a:ea typeface="Roboto" panose="02000000000000000000" pitchFamily="2" charset="0"/>
                <a:cs typeface="Roboto" panose="02000000000000000000" pitchFamily="2" charset="0"/>
              </a:rPr>
              <a:t>Empathize with the other person’s feelings (not necessarily the behavior). Say, “You have every right to feel frustrated about that.” Avoid addressing the behavior or yelling.</a:t>
            </a:r>
            <a:endParaRPr lang="en-US" sz="900" dirty="0">
              <a:solidFill>
                <a:srgbClr val="00447C"/>
              </a:solidFill>
              <a:latin typeface="Roboto" panose="02000000000000000000" pitchFamily="2" charset="0"/>
              <a:ea typeface="Roboto" panose="02000000000000000000" pitchFamily="2" charset="0"/>
              <a:cs typeface="Roboto" panose="02000000000000000000" pitchFamily="2" charset="0"/>
            </a:endParaRPr>
          </a:p>
        </p:txBody>
      </p:sp>
      <p:pic>
        <p:nvPicPr>
          <p:cNvPr id="5" name="Picture 4" descr="The MEHRIT Centre on Twitter: &quot;&quot;Am I Co-Escalating, or Co-Regulating?&quot; This  is an important question to ask ourselves as we get through these days.  Thank you, @kwiens62 for yet another fun #SelfReg">
            <a:hlinkClick r:id="rId4"/>
            <a:extLst>
              <a:ext uri="{FF2B5EF4-FFF2-40B4-BE49-F238E27FC236}">
                <a16:creationId xmlns:a16="http://schemas.microsoft.com/office/drawing/2014/main" id="{523284C9-8BC6-F951-F995-9301F5375510}"/>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074015" y="2042160"/>
            <a:ext cx="1864684" cy="154861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3">
            <a:extLst>
              <a:ext uri="{FF2B5EF4-FFF2-40B4-BE49-F238E27FC236}">
                <a16:creationId xmlns:a16="http://schemas.microsoft.com/office/drawing/2014/main" id="{4886A26D-0282-4097-1B2D-867C120DC3E5}"/>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45</a:t>
            </a:fld>
            <a:endParaRPr lang="en-US" dirty="0"/>
          </a:p>
        </p:txBody>
      </p:sp>
    </p:spTree>
    <p:extLst>
      <p:ext uri="{BB962C8B-B14F-4D97-AF65-F5344CB8AC3E}">
        <p14:creationId xmlns:p14="http://schemas.microsoft.com/office/powerpoint/2010/main" val="209933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391D17-5459-8686-1AF4-EE2DD10486C3}"/>
              </a:ext>
            </a:extLst>
          </p:cNvPr>
          <p:cNvSpPr txBox="1"/>
          <p:nvPr/>
        </p:nvSpPr>
        <p:spPr>
          <a:xfrm>
            <a:off x="205301" y="1042661"/>
            <a:ext cx="6728899" cy="3754874"/>
          </a:xfrm>
          <a:prstGeom prst="rect">
            <a:avLst/>
          </a:prstGeom>
          <a:noFill/>
        </p:spPr>
        <p:txBody>
          <a:bodyPr wrap="square">
            <a:spAutoFit/>
          </a:bodyPr>
          <a:lstStyle/>
          <a:p>
            <a:pPr marL="457200" indent="-457200" defTabSz="342900">
              <a:buClr>
                <a:srgbClr val="FF6B00"/>
              </a:buClr>
              <a:buFont typeface="+mj-lt"/>
              <a:buAutoNum type="arabicPeriod" startAt="5"/>
            </a:pPr>
            <a:r>
              <a:rPr lang="en-US" dirty="0">
                <a:solidFill>
                  <a:srgbClr val="00447C"/>
                </a:solidFill>
                <a:latin typeface="Roboto" panose="02000000000000000000" pitchFamily="2" charset="0"/>
                <a:ea typeface="Roboto" panose="02000000000000000000" pitchFamily="2" charset="0"/>
                <a:cs typeface="Roboto" panose="02000000000000000000" pitchFamily="2" charset="0"/>
              </a:rPr>
              <a:t>Give the person choices instead of telling them what to do. Instead of forcing an agitated person right into a discussion, try offering a temporary break “Why don’t we take a minute before we continue this conversation?”</a:t>
            </a:r>
            <a:br>
              <a:rPr lang="en-US" dirty="0">
                <a:solidFill>
                  <a:srgbClr val="00447C"/>
                </a:solidFill>
                <a:latin typeface="Roboto" panose="02000000000000000000" pitchFamily="2" charset="0"/>
                <a:ea typeface="Roboto" panose="02000000000000000000" pitchFamily="2" charset="0"/>
                <a:cs typeface="Roboto" panose="02000000000000000000" pitchFamily="2" charset="0"/>
              </a:rPr>
            </a:br>
            <a:endParaRPr lang="en-US" sz="1000" dirty="0">
              <a:solidFill>
                <a:srgbClr val="00447C"/>
              </a:solidFill>
              <a:latin typeface="Roboto" panose="02000000000000000000" pitchFamily="2" charset="0"/>
              <a:ea typeface="Roboto" panose="02000000000000000000" pitchFamily="2" charset="0"/>
              <a:cs typeface="Roboto" panose="02000000000000000000" pitchFamily="2" charset="0"/>
            </a:endParaRPr>
          </a:p>
          <a:p>
            <a:pPr marL="457200" indent="-457200" defTabSz="342900">
              <a:buClr>
                <a:srgbClr val="FF6B00"/>
              </a:buClr>
              <a:buFont typeface="+mj-lt"/>
              <a:buAutoNum type="arabicPeriod" startAt="5"/>
            </a:pPr>
            <a:r>
              <a:rPr lang="en-US" dirty="0">
                <a:solidFill>
                  <a:srgbClr val="00447C"/>
                </a:solidFill>
                <a:latin typeface="Roboto" panose="02000000000000000000" pitchFamily="2" charset="0"/>
                <a:ea typeface="Roboto" panose="02000000000000000000" pitchFamily="2" charset="0"/>
                <a:cs typeface="Roboto" panose="02000000000000000000" pitchFamily="2" charset="0"/>
              </a:rPr>
              <a:t>Restate/clarify what the person says. Show real interest in what the person has to say.</a:t>
            </a:r>
            <a:br>
              <a:rPr lang="en-US" dirty="0">
                <a:solidFill>
                  <a:srgbClr val="00447C"/>
                </a:solidFill>
                <a:latin typeface="Roboto" panose="02000000000000000000" pitchFamily="2" charset="0"/>
                <a:ea typeface="Roboto" panose="02000000000000000000" pitchFamily="2" charset="0"/>
                <a:cs typeface="Roboto" panose="02000000000000000000" pitchFamily="2" charset="0"/>
              </a:rPr>
            </a:br>
            <a:endParaRPr lang="en-US" sz="1000" dirty="0">
              <a:solidFill>
                <a:srgbClr val="00447C"/>
              </a:solidFill>
              <a:latin typeface="Roboto" panose="02000000000000000000" pitchFamily="2" charset="0"/>
              <a:ea typeface="Roboto" panose="02000000000000000000" pitchFamily="2" charset="0"/>
              <a:cs typeface="Roboto" panose="02000000000000000000" pitchFamily="2" charset="0"/>
            </a:endParaRPr>
          </a:p>
          <a:p>
            <a:pPr marL="457200" indent="-457200" defTabSz="342900">
              <a:buClr>
                <a:srgbClr val="FF6B00"/>
              </a:buClr>
              <a:buFont typeface="+mj-lt"/>
              <a:buAutoNum type="arabicPeriod" startAt="5"/>
            </a:pPr>
            <a:r>
              <a:rPr lang="en-US" dirty="0">
                <a:solidFill>
                  <a:srgbClr val="00447C"/>
                </a:solidFill>
                <a:latin typeface="Roboto" panose="02000000000000000000" pitchFamily="2" charset="0"/>
                <a:ea typeface="Roboto" panose="02000000000000000000" pitchFamily="2" charset="0"/>
                <a:cs typeface="Roboto" panose="02000000000000000000" pitchFamily="2" charset="0"/>
              </a:rPr>
              <a:t>Give the person your full attention, including body language.</a:t>
            </a:r>
            <a:br>
              <a:rPr lang="en-US" dirty="0">
                <a:solidFill>
                  <a:srgbClr val="00447C"/>
                </a:solidFill>
                <a:latin typeface="Roboto" panose="02000000000000000000" pitchFamily="2" charset="0"/>
                <a:ea typeface="Roboto" panose="02000000000000000000" pitchFamily="2" charset="0"/>
                <a:cs typeface="Roboto" panose="02000000000000000000" pitchFamily="2" charset="0"/>
              </a:rPr>
            </a:br>
            <a:endParaRPr lang="en-US" sz="1000" dirty="0">
              <a:solidFill>
                <a:srgbClr val="00447C"/>
              </a:solidFill>
              <a:latin typeface="Roboto" panose="02000000000000000000" pitchFamily="2" charset="0"/>
              <a:ea typeface="Roboto" panose="02000000000000000000" pitchFamily="2" charset="0"/>
              <a:cs typeface="Roboto" panose="02000000000000000000" pitchFamily="2" charset="0"/>
            </a:endParaRPr>
          </a:p>
          <a:p>
            <a:pPr marL="457200" indent="-457200" defTabSz="342900">
              <a:buClr>
                <a:srgbClr val="FF6B00"/>
              </a:buClr>
              <a:buFont typeface="+mj-lt"/>
              <a:buAutoNum type="arabicPeriod" startAt="5"/>
            </a:pPr>
            <a:r>
              <a:rPr lang="en-US" dirty="0">
                <a:solidFill>
                  <a:srgbClr val="00447C"/>
                </a:solidFill>
                <a:latin typeface="Roboto" panose="02000000000000000000" pitchFamily="2" charset="0"/>
                <a:ea typeface="Roboto" panose="02000000000000000000" pitchFamily="2" charset="0"/>
                <a:cs typeface="Roboto" panose="02000000000000000000" pitchFamily="2" charset="0"/>
              </a:rPr>
              <a:t>Remember that silence in the conversation is okay – it allows the individual time to figure out responses and to plan how to say what they need to say.</a:t>
            </a:r>
            <a:br>
              <a:rPr lang="en-US" dirty="0">
                <a:solidFill>
                  <a:srgbClr val="00447C"/>
                </a:solidFill>
                <a:latin typeface="Roboto" panose="02000000000000000000" pitchFamily="2" charset="0"/>
                <a:ea typeface="Roboto" panose="02000000000000000000" pitchFamily="2" charset="0"/>
                <a:cs typeface="Roboto" panose="02000000000000000000" pitchFamily="2" charset="0"/>
              </a:rPr>
            </a:br>
            <a:endParaRPr lang="en-US" sz="1000" dirty="0">
              <a:solidFill>
                <a:srgbClr val="00447C"/>
              </a:solidFill>
              <a:latin typeface="Roboto" panose="02000000000000000000" pitchFamily="2" charset="0"/>
              <a:ea typeface="Roboto" panose="02000000000000000000" pitchFamily="2" charset="0"/>
              <a:cs typeface="Roboto" panose="02000000000000000000" pitchFamily="2" charset="0"/>
            </a:endParaRPr>
          </a:p>
          <a:p>
            <a:pPr marL="457200" indent="-457200" defTabSz="342900">
              <a:buClr>
                <a:srgbClr val="FF6B00"/>
              </a:buClr>
              <a:buFont typeface="+mj-lt"/>
              <a:buAutoNum type="arabicPeriod" startAt="5"/>
            </a:pPr>
            <a:r>
              <a:rPr lang="en-US" dirty="0">
                <a:solidFill>
                  <a:srgbClr val="00447C"/>
                </a:solidFill>
                <a:latin typeface="Roboto" panose="02000000000000000000" pitchFamily="2" charset="0"/>
                <a:ea typeface="Roboto" panose="02000000000000000000" pitchFamily="2" charset="0"/>
                <a:cs typeface="Roboto" panose="02000000000000000000" pitchFamily="2" charset="0"/>
              </a:rPr>
              <a:t>Thank the person for their positivity after the conflict is over</a:t>
            </a:r>
          </a:p>
        </p:txBody>
      </p:sp>
      <p:sp>
        <p:nvSpPr>
          <p:cNvPr id="10" name="Title 1">
            <a:extLst>
              <a:ext uri="{FF2B5EF4-FFF2-40B4-BE49-F238E27FC236}">
                <a16:creationId xmlns:a16="http://schemas.microsoft.com/office/drawing/2014/main" id="{8EF02B8C-7587-34CF-03E8-53F59CDEBC9C}"/>
              </a:ext>
            </a:extLst>
          </p:cNvPr>
          <p:cNvSpPr>
            <a:spLocks noGrp="1"/>
          </p:cNvSpPr>
          <p:nvPr>
            <p:ph type="title"/>
          </p:nvPr>
        </p:nvSpPr>
        <p:spPr>
          <a:xfrm>
            <a:off x="1245870" y="0"/>
            <a:ext cx="6652259" cy="764106"/>
          </a:xfrm>
        </p:spPr>
        <p:txBody>
          <a:bodyPr>
            <a:normAutofit fontScale="90000"/>
          </a:bodyPr>
          <a:lstStyle/>
          <a:p>
            <a:pPr algn="ctr"/>
            <a:r>
              <a:rPr lang="en-US" dirty="0">
                <a:solidFill>
                  <a:schemeClr val="bg1"/>
                </a:solidFill>
                <a:latin typeface="Arial Black" panose="020B0A04020102020204" pitchFamily="34" charset="0"/>
              </a:rPr>
              <a:t>CONFLICT </a:t>
            </a:r>
            <a:r>
              <a:rPr lang="en-US" dirty="0">
                <a:solidFill>
                  <a:srgbClr val="FFC000"/>
                </a:solidFill>
                <a:latin typeface="Arial Black" panose="020B0A04020102020204" pitchFamily="34" charset="0"/>
              </a:rPr>
              <a:t>DE-ESCALATION</a:t>
            </a:r>
            <a:r>
              <a:rPr lang="en-US" dirty="0">
                <a:solidFill>
                  <a:schemeClr val="bg1"/>
                </a:solidFill>
                <a:latin typeface="Arial Black" panose="020B0A04020102020204" pitchFamily="34" charset="0"/>
              </a:rPr>
              <a:t> STRATEGIES</a:t>
            </a:r>
          </a:p>
        </p:txBody>
      </p:sp>
      <p:pic>
        <p:nvPicPr>
          <p:cNvPr id="11" name="Picture 10">
            <a:hlinkClick r:id="rId4"/>
            <a:extLst>
              <a:ext uri="{FF2B5EF4-FFF2-40B4-BE49-F238E27FC236}">
                <a16:creationId xmlns:a16="http://schemas.microsoft.com/office/drawing/2014/main" id="{A22E8D0A-CB1D-A5B9-221B-CAAFA72BD301}"/>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902668" y="1714115"/>
            <a:ext cx="2164556" cy="2386724"/>
          </a:xfrm>
          <a:prstGeom prst="rect">
            <a:avLst/>
          </a:prstGeom>
          <a:solidFill>
            <a:srgbClr val="FFFFFF"/>
          </a:solidFill>
        </p:spPr>
      </p:pic>
      <p:sp>
        <p:nvSpPr>
          <p:cNvPr id="2" name="Slide Number Placeholder 3">
            <a:extLst>
              <a:ext uri="{FF2B5EF4-FFF2-40B4-BE49-F238E27FC236}">
                <a16:creationId xmlns:a16="http://schemas.microsoft.com/office/drawing/2014/main" id="{3A51DF8C-975B-F1EA-F0FF-8934E6BF1B8C}"/>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46</a:t>
            </a:fld>
            <a:endParaRPr lang="en-US" dirty="0"/>
          </a:p>
        </p:txBody>
      </p:sp>
    </p:spTree>
    <p:extLst>
      <p:ext uri="{BB962C8B-B14F-4D97-AF65-F5344CB8AC3E}">
        <p14:creationId xmlns:p14="http://schemas.microsoft.com/office/powerpoint/2010/main" val="25489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44;p22">
            <a:extLst>
              <a:ext uri="{FF2B5EF4-FFF2-40B4-BE49-F238E27FC236}">
                <a16:creationId xmlns:a16="http://schemas.microsoft.com/office/drawing/2014/main" id="{F9184257-72B4-4789-9232-C4672E9C7E3B}"/>
              </a:ext>
            </a:extLst>
          </p:cNvPr>
          <p:cNvSpPr txBox="1"/>
          <p:nvPr/>
        </p:nvSpPr>
        <p:spPr>
          <a:xfrm>
            <a:off x="4840941" y="1818994"/>
            <a:ext cx="3738282" cy="2527488"/>
          </a:xfrm>
          <a:prstGeom prst="rect">
            <a:avLst/>
          </a:prstGeom>
          <a:noFill/>
          <a:ln>
            <a:noFill/>
          </a:ln>
        </p:spPr>
        <p:txBody>
          <a:bodyPr spcFirstLastPara="1" wrap="square" lIns="91425" tIns="91425" rIns="91425" bIns="91425" anchor="t" anchorCtr="0">
            <a:noAutofit/>
          </a:bodyPr>
          <a:lstStyle/>
          <a:p>
            <a:pPr algn="ctr" defTabSz="914378">
              <a:buClr>
                <a:prstClr val="black"/>
              </a:buClr>
              <a:buSzPts val="1100"/>
              <a:defRPr/>
            </a:pPr>
            <a:r>
              <a:rPr lang="en" dirty="0">
                <a:latin typeface="Roboto" panose="02000000000000000000" pitchFamily="2" charset="0"/>
                <a:ea typeface="Roboto" panose="02000000000000000000" pitchFamily="2" charset="0"/>
                <a:cs typeface="Roboto" panose="02000000000000000000" pitchFamily="2" charset="0"/>
                <a:sym typeface="Roboto Light"/>
              </a:rPr>
              <a:t>There is often a direct correlation between the amount of</a:t>
            </a:r>
          </a:p>
          <a:p>
            <a:pPr algn="ctr" defTabSz="914378">
              <a:buClr>
                <a:prstClr val="black"/>
              </a:buClr>
              <a:buSzPts val="1100"/>
              <a:defRPr/>
            </a:pPr>
            <a:endParaRPr sz="1000" dirty="0">
              <a:latin typeface="Roboto" panose="02000000000000000000" pitchFamily="2" charset="0"/>
              <a:ea typeface="Roboto" panose="02000000000000000000" pitchFamily="2" charset="0"/>
              <a:cs typeface="Roboto" panose="02000000000000000000" pitchFamily="2" charset="0"/>
              <a:sym typeface="Roboto Light"/>
            </a:endParaRPr>
          </a:p>
          <a:p>
            <a:pPr algn="ctr" defTabSz="914378">
              <a:buClr>
                <a:srgbClr val="2D3047"/>
              </a:buClr>
              <a:buSzPts val="1800"/>
              <a:defRPr/>
            </a:pPr>
            <a:r>
              <a:rPr lang="en" sz="2000" b="1" dirty="0">
                <a:solidFill>
                  <a:srgbClr val="E57200"/>
                </a:solidFill>
                <a:latin typeface="Roboto" panose="02000000000000000000" pitchFamily="2" charset="0"/>
                <a:ea typeface="Roboto" panose="02000000000000000000" pitchFamily="2" charset="0"/>
                <a:cs typeface="Roboto" panose="02000000000000000000" pitchFamily="2" charset="0"/>
                <a:sym typeface="Roboto Light"/>
              </a:rPr>
              <a:t>Stress and/or Anxiety we feel</a:t>
            </a:r>
          </a:p>
          <a:p>
            <a:pPr marL="341710" indent="-341710" algn="ctr" defTabSz="914378">
              <a:buClr>
                <a:srgbClr val="2D3047"/>
              </a:buClr>
              <a:buSzPts val="1800"/>
              <a:buFont typeface="Roboto Light"/>
              <a:buChar char="●"/>
              <a:defRPr/>
            </a:pPr>
            <a:endParaRPr lang="en" sz="1000" b="1"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sym typeface="Roboto Light"/>
            </a:endParaRPr>
          </a:p>
          <a:p>
            <a:pPr algn="ctr" defTabSz="914378">
              <a:buClr>
                <a:srgbClr val="2D3047"/>
              </a:buClr>
              <a:buSzPts val="1800"/>
              <a:defRPr/>
            </a:pPr>
            <a:r>
              <a:rPr lang="en-US" dirty="0">
                <a:latin typeface="Roboto" panose="02000000000000000000" pitchFamily="2" charset="0"/>
                <a:ea typeface="Roboto" panose="02000000000000000000" pitchFamily="2" charset="0"/>
                <a:cs typeface="Roboto" panose="02000000000000000000" pitchFamily="2" charset="0"/>
                <a:sym typeface="Roboto Light"/>
              </a:rPr>
              <a:t>we feel a</a:t>
            </a:r>
            <a:r>
              <a:rPr lang="en" dirty="0">
                <a:latin typeface="Roboto" panose="02000000000000000000" pitchFamily="2" charset="0"/>
                <a:ea typeface="Roboto" panose="02000000000000000000" pitchFamily="2" charset="0"/>
                <a:cs typeface="Roboto" panose="02000000000000000000" pitchFamily="2" charset="0"/>
                <a:sym typeface="Roboto Light"/>
              </a:rPr>
              <a:t>nd the amount of </a:t>
            </a:r>
            <a:endParaRPr lang="en" b="1"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sym typeface="Roboto Light"/>
            </a:endParaRPr>
          </a:p>
          <a:p>
            <a:pPr marL="341710" indent="-341710" algn="ctr" defTabSz="914378">
              <a:buClr>
                <a:srgbClr val="2D3047"/>
              </a:buClr>
              <a:buSzPts val="1800"/>
              <a:defRPr/>
            </a:pPr>
            <a:endParaRPr sz="1000" dirty="0">
              <a:solidFill>
                <a:schemeClr val="accent4">
                  <a:lumMod val="60000"/>
                  <a:lumOff val="40000"/>
                </a:schemeClr>
              </a:solidFill>
              <a:latin typeface="Roboto" panose="02000000000000000000" pitchFamily="2" charset="0"/>
              <a:ea typeface="Roboto" panose="02000000000000000000" pitchFamily="2" charset="0"/>
              <a:cs typeface="Roboto" panose="02000000000000000000" pitchFamily="2" charset="0"/>
              <a:sym typeface="Roboto Light"/>
            </a:endParaRPr>
          </a:p>
          <a:p>
            <a:pPr algn="ctr" defTabSz="914378">
              <a:buClr>
                <a:srgbClr val="2D3047"/>
              </a:buClr>
              <a:buSzPts val="1800"/>
              <a:defRPr/>
            </a:pPr>
            <a:r>
              <a:rPr lang="en-US" sz="2000" b="1" dirty="0">
                <a:solidFill>
                  <a:srgbClr val="E57200"/>
                </a:solidFill>
                <a:latin typeface="Roboto" panose="02000000000000000000" pitchFamily="2" charset="0"/>
                <a:ea typeface="Roboto" panose="02000000000000000000" pitchFamily="2" charset="0"/>
                <a:cs typeface="Roboto" panose="02000000000000000000" pitchFamily="2" charset="0"/>
                <a:sym typeface="Roboto Light"/>
              </a:rPr>
              <a:t>Control</a:t>
            </a:r>
            <a:endParaRPr b="1" dirty="0">
              <a:solidFill>
                <a:srgbClr val="E57200"/>
              </a:solidFill>
              <a:latin typeface="Roboto" panose="02000000000000000000" pitchFamily="2" charset="0"/>
              <a:ea typeface="Roboto" panose="02000000000000000000" pitchFamily="2" charset="0"/>
              <a:cs typeface="Roboto" panose="02000000000000000000" pitchFamily="2" charset="0"/>
              <a:sym typeface="Roboto Light"/>
            </a:endParaRPr>
          </a:p>
          <a:p>
            <a:pPr marL="457189" algn="ctr" defTabSz="914378">
              <a:defRPr/>
            </a:pPr>
            <a:endParaRPr sz="1000" dirty="0">
              <a:latin typeface="Roboto" panose="02000000000000000000" pitchFamily="2" charset="0"/>
              <a:ea typeface="Roboto" panose="02000000000000000000" pitchFamily="2" charset="0"/>
              <a:cs typeface="Roboto" panose="02000000000000000000" pitchFamily="2" charset="0"/>
              <a:sym typeface="Roboto Light"/>
            </a:endParaRPr>
          </a:p>
          <a:p>
            <a:pPr algn="ctr" defTabSz="914378">
              <a:buClr>
                <a:prstClr val="black"/>
              </a:buClr>
              <a:buSzPts val="1100"/>
              <a:defRPr/>
            </a:pPr>
            <a:r>
              <a:rPr lang="en-US" dirty="0">
                <a:latin typeface="Roboto" panose="02000000000000000000" pitchFamily="2" charset="0"/>
                <a:ea typeface="Roboto" panose="02000000000000000000" pitchFamily="2" charset="0"/>
                <a:cs typeface="Roboto" panose="02000000000000000000" pitchFamily="2" charset="0"/>
                <a:sym typeface="Roboto Light"/>
              </a:rPr>
              <a:t>t</a:t>
            </a:r>
            <a:r>
              <a:rPr lang="en" dirty="0">
                <a:latin typeface="Roboto" panose="02000000000000000000" pitchFamily="2" charset="0"/>
                <a:ea typeface="Roboto" panose="02000000000000000000" pitchFamily="2" charset="0"/>
                <a:cs typeface="Roboto" panose="02000000000000000000" pitchFamily="2" charset="0"/>
                <a:sym typeface="Roboto Light"/>
              </a:rPr>
              <a:t>hat we perceive we have</a:t>
            </a:r>
            <a:endParaRPr sz="1600" dirty="0">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6" name="Title 1">
            <a:extLst>
              <a:ext uri="{FF2B5EF4-FFF2-40B4-BE49-F238E27FC236}">
                <a16:creationId xmlns:a16="http://schemas.microsoft.com/office/drawing/2014/main" id="{EDECE109-CB83-0BD2-A760-01F6B5BBF0EE}"/>
              </a:ext>
            </a:extLst>
          </p:cNvPr>
          <p:cNvSpPr txBox="1">
            <a:spLocks/>
          </p:cNvSpPr>
          <p:nvPr/>
        </p:nvSpPr>
        <p:spPr>
          <a:xfrm>
            <a:off x="85164" y="0"/>
            <a:ext cx="7732060" cy="615297"/>
          </a:xfrm>
          <a:prstGeom prst="rect">
            <a:avLst/>
          </a:prstGeom>
        </p:spPr>
        <p:txBody>
          <a:bodyPr anchor="b">
            <a:normAutofit fontScale="925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400" dirty="0">
                <a:solidFill>
                  <a:schemeClr val="bg1"/>
                </a:solidFill>
                <a:latin typeface="Roboto" panose="02000000000000000000" pitchFamily="2" charset="0"/>
                <a:ea typeface="Roboto" panose="02000000000000000000" pitchFamily="2" charset="0"/>
                <a:cs typeface="Roboto" panose="02000000000000000000" pitchFamily="2" charset="0"/>
              </a:rPr>
              <a:t>Relationship Between Stress/Anxiety &amp; Sense of Control</a:t>
            </a:r>
          </a:p>
        </p:txBody>
      </p:sp>
      <p:pic>
        <p:nvPicPr>
          <p:cNvPr id="3074" name="Picture 2" descr="Teaching/Engaging with Poverty in Mind Two Book Set (Paperback) | Women &amp;  Children First">
            <a:extLst>
              <a:ext uri="{FF2B5EF4-FFF2-40B4-BE49-F238E27FC236}">
                <a16:creationId xmlns:a16="http://schemas.microsoft.com/office/drawing/2014/main" id="{6AE8F911-0E21-6699-498B-BBEF689F3F9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164" y="1177738"/>
            <a:ext cx="459105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3">
            <a:extLst>
              <a:ext uri="{FF2B5EF4-FFF2-40B4-BE49-F238E27FC236}">
                <a16:creationId xmlns:a16="http://schemas.microsoft.com/office/drawing/2014/main" id="{AD0DB9B4-D7F0-0E5E-AA9B-16FAB88DECB4}"/>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47</a:t>
            </a:fld>
            <a:endParaRPr lang="en-US" dirty="0"/>
          </a:p>
        </p:txBody>
      </p:sp>
    </p:spTree>
    <p:extLst>
      <p:ext uri="{BB962C8B-B14F-4D97-AF65-F5344CB8AC3E}">
        <p14:creationId xmlns:p14="http://schemas.microsoft.com/office/powerpoint/2010/main" val="19563888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8" name="Google Shape;128;p20"/>
          <p:cNvSpPr txBox="1">
            <a:spLocks noGrp="1"/>
          </p:cNvSpPr>
          <p:nvPr>
            <p:ph type="sldNum" idx="12"/>
          </p:nvPr>
        </p:nvSpPr>
        <p:spPr>
          <a:xfrm>
            <a:off x="4297658" y="4749892"/>
            <a:ext cx="548700" cy="3936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900" b="0" i="0" u="none" strike="noStrike" kern="1200" cap="none" spc="0" normalizeH="0" baseline="0" noProof="0">
                <a:ln>
                  <a:noFill/>
                </a:ln>
                <a:solidFill>
                  <a:prstClr val="black">
                    <a:tint val="75000"/>
                  </a:prstClr>
                </a:solidFill>
                <a:effectLst/>
                <a:uLnTx/>
                <a:uFillTx/>
                <a:latin typeface="Roboto Light"/>
                <a:ea typeface="Roboto Light"/>
                <a:cs typeface="Roboto Light"/>
                <a:sym typeface="Roboto Light"/>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sz="900" b="0" i="0" u="none" strike="noStrike" kern="1200" cap="none" spc="0" normalizeH="0" baseline="0" noProof="0">
              <a:ln>
                <a:noFill/>
              </a:ln>
              <a:solidFill>
                <a:prstClr val="black">
                  <a:tint val="75000"/>
                </a:prstClr>
              </a:solidFill>
              <a:effectLst/>
              <a:uLnTx/>
              <a:uFillTx/>
              <a:latin typeface="Roboto Light"/>
              <a:ea typeface="Roboto Light"/>
              <a:cs typeface="Roboto Light"/>
              <a:sym typeface="Roboto Light"/>
            </a:endParaRPr>
          </a:p>
        </p:txBody>
      </p:sp>
      <p:sp>
        <p:nvSpPr>
          <p:cNvPr id="3" name="Title 1">
            <a:extLst>
              <a:ext uri="{FF2B5EF4-FFF2-40B4-BE49-F238E27FC236}">
                <a16:creationId xmlns:a16="http://schemas.microsoft.com/office/drawing/2014/main" id="{6026EE1B-DDF0-070E-1C6B-8C5985C6D50E}"/>
              </a:ext>
            </a:extLst>
          </p:cNvPr>
          <p:cNvSpPr txBox="1">
            <a:spLocks/>
          </p:cNvSpPr>
          <p:nvPr/>
        </p:nvSpPr>
        <p:spPr>
          <a:xfrm>
            <a:off x="129988" y="0"/>
            <a:ext cx="7493030" cy="615297"/>
          </a:xfrm>
          <a:prstGeom prst="rect">
            <a:avLst/>
          </a:prstGeom>
        </p:spPr>
        <p:txBody>
          <a:bodyPr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400" dirty="0">
                <a:solidFill>
                  <a:schemeClr val="bg1"/>
                </a:solidFill>
                <a:latin typeface="Roboto" panose="02000000000000000000" pitchFamily="2" charset="0"/>
                <a:ea typeface="Roboto" panose="02000000000000000000" pitchFamily="2" charset="0"/>
                <a:cs typeface="Roboto" panose="02000000000000000000" pitchFamily="2" charset="0"/>
              </a:rPr>
              <a:t>Just Breathe</a:t>
            </a:r>
          </a:p>
        </p:txBody>
      </p:sp>
      <p:sp>
        <p:nvSpPr>
          <p:cNvPr id="7" name="TextBox 6">
            <a:extLst>
              <a:ext uri="{FF2B5EF4-FFF2-40B4-BE49-F238E27FC236}">
                <a16:creationId xmlns:a16="http://schemas.microsoft.com/office/drawing/2014/main" id="{B067006A-2365-9EB3-1143-78F65F1079E4}"/>
              </a:ext>
            </a:extLst>
          </p:cNvPr>
          <p:cNvSpPr txBox="1"/>
          <p:nvPr/>
        </p:nvSpPr>
        <p:spPr>
          <a:xfrm>
            <a:off x="1802130" y="4882630"/>
            <a:ext cx="5539740" cy="276999"/>
          </a:xfrm>
          <a:prstGeom prst="rect">
            <a:avLst/>
          </a:prstGeom>
          <a:noFill/>
        </p:spPr>
        <p:txBody>
          <a:bodyPr wrap="square">
            <a:spAutoFit/>
          </a:bodyPr>
          <a:lstStyle/>
          <a:p>
            <a:pPr algn="ctr"/>
            <a:r>
              <a:rPr lang="en-US" sz="1200" dirty="0">
                <a:hlinkClick r:id="rId3"/>
              </a:rPr>
              <a:t>https://youtu.be/RVA2N6tX2cg?si=julyen-tniKdSu3x</a:t>
            </a:r>
            <a:endParaRPr lang="en-US" sz="1200" dirty="0"/>
          </a:p>
        </p:txBody>
      </p:sp>
      <p:sp>
        <p:nvSpPr>
          <p:cNvPr id="2" name="Slide Number Placeholder 3">
            <a:extLst>
              <a:ext uri="{FF2B5EF4-FFF2-40B4-BE49-F238E27FC236}">
                <a16:creationId xmlns:a16="http://schemas.microsoft.com/office/drawing/2014/main" id="{14EE4312-CFC4-8064-A408-65F9DE0B9906}"/>
              </a:ext>
            </a:extLst>
          </p:cNvPr>
          <p:cNvSpPr txBox="1">
            <a:spLocks/>
          </p:cNvSpPr>
          <p:nvPr/>
        </p:nvSpPr>
        <p:spPr>
          <a:xfrm>
            <a:off x="6938455" y="4783147"/>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48</a:t>
            </a:fld>
            <a:endParaRPr lang="en-US" dirty="0"/>
          </a:p>
        </p:txBody>
      </p:sp>
      <p:pic>
        <p:nvPicPr>
          <p:cNvPr id="6" name="Picture 5">
            <a:hlinkClick r:id="rId3"/>
            <a:extLst>
              <a:ext uri="{FF2B5EF4-FFF2-40B4-BE49-F238E27FC236}">
                <a16:creationId xmlns:a16="http://schemas.microsoft.com/office/drawing/2014/main" id="{8BDE6394-0C37-FCF6-240C-AF2C4B54E741}"/>
              </a:ext>
            </a:extLst>
          </p:cNvPr>
          <p:cNvPicPr>
            <a:picLocks noChangeAspect="1"/>
          </p:cNvPicPr>
          <p:nvPr/>
        </p:nvPicPr>
        <p:blipFill>
          <a:blip r:embed="rId4"/>
          <a:stretch>
            <a:fillRect/>
          </a:stretch>
        </p:blipFill>
        <p:spPr>
          <a:xfrm>
            <a:off x="929999" y="733995"/>
            <a:ext cx="7284002" cy="4132498"/>
          </a:xfrm>
          <a:prstGeom prst="rect">
            <a:avLst/>
          </a:prstGeom>
        </p:spPr>
      </p:pic>
    </p:spTree>
    <p:extLst>
      <p:ext uri="{BB962C8B-B14F-4D97-AF65-F5344CB8AC3E}">
        <p14:creationId xmlns:p14="http://schemas.microsoft.com/office/powerpoint/2010/main" val="24977672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8" name="Google Shape;128;p20"/>
          <p:cNvSpPr txBox="1">
            <a:spLocks noGrp="1"/>
          </p:cNvSpPr>
          <p:nvPr>
            <p:ph type="sldNum" idx="12"/>
          </p:nvPr>
        </p:nvSpPr>
        <p:spPr>
          <a:xfrm>
            <a:off x="4297658" y="4749892"/>
            <a:ext cx="548700" cy="3936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900" b="0" i="0" u="none" strike="noStrike" kern="1200" cap="none" spc="0" normalizeH="0" baseline="0" noProof="0">
                <a:ln>
                  <a:noFill/>
                </a:ln>
                <a:solidFill>
                  <a:prstClr val="black">
                    <a:tint val="75000"/>
                  </a:prstClr>
                </a:solidFill>
                <a:effectLst/>
                <a:uLnTx/>
                <a:uFillTx/>
                <a:latin typeface="Roboto Light"/>
                <a:ea typeface="Roboto Light"/>
                <a:cs typeface="Roboto Light"/>
                <a:sym typeface="Roboto Light"/>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sz="900" b="0" i="0" u="none" strike="noStrike" kern="1200" cap="none" spc="0" normalizeH="0" baseline="0" noProof="0">
              <a:ln>
                <a:noFill/>
              </a:ln>
              <a:solidFill>
                <a:prstClr val="black">
                  <a:tint val="75000"/>
                </a:prstClr>
              </a:solidFill>
              <a:effectLst/>
              <a:uLnTx/>
              <a:uFillTx/>
              <a:latin typeface="Roboto Light"/>
              <a:ea typeface="Roboto Light"/>
              <a:cs typeface="Roboto Light"/>
              <a:sym typeface="Roboto Light"/>
            </a:endParaRPr>
          </a:p>
        </p:txBody>
      </p:sp>
      <p:sp>
        <p:nvSpPr>
          <p:cNvPr id="3" name="Title 1">
            <a:extLst>
              <a:ext uri="{FF2B5EF4-FFF2-40B4-BE49-F238E27FC236}">
                <a16:creationId xmlns:a16="http://schemas.microsoft.com/office/drawing/2014/main" id="{6026EE1B-DDF0-070E-1C6B-8C5985C6D50E}"/>
              </a:ext>
            </a:extLst>
          </p:cNvPr>
          <p:cNvSpPr txBox="1">
            <a:spLocks/>
          </p:cNvSpPr>
          <p:nvPr/>
        </p:nvSpPr>
        <p:spPr>
          <a:xfrm>
            <a:off x="129988" y="0"/>
            <a:ext cx="7493030" cy="615297"/>
          </a:xfrm>
          <a:prstGeom prst="rect">
            <a:avLst/>
          </a:prstGeom>
        </p:spPr>
        <p:txBody>
          <a:bodyPr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400" dirty="0">
                <a:solidFill>
                  <a:schemeClr val="bg1"/>
                </a:solidFill>
                <a:latin typeface="Roboto" panose="02000000000000000000" pitchFamily="2" charset="0"/>
                <a:ea typeface="Roboto" panose="02000000000000000000" pitchFamily="2" charset="0"/>
                <a:cs typeface="Roboto" panose="02000000000000000000" pitchFamily="2" charset="0"/>
              </a:rPr>
              <a:t>The Benefits of Breathing Techniques &amp; Awareness</a:t>
            </a:r>
          </a:p>
        </p:txBody>
      </p:sp>
      <p:pic>
        <p:nvPicPr>
          <p:cNvPr id="1026" name="Picture 2" descr="Future-in-the-Past Tense in English Grammar">
            <a:extLst>
              <a:ext uri="{FF2B5EF4-FFF2-40B4-BE49-F238E27FC236}">
                <a16:creationId xmlns:a16="http://schemas.microsoft.com/office/drawing/2014/main" id="{EF0B3274-71D8-332B-CCBD-958078BA53F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9988" y="1909393"/>
            <a:ext cx="3290089" cy="21933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ADE7FF3-5E06-E54E-2D0D-4A75FADBB2A8}"/>
              </a:ext>
            </a:extLst>
          </p:cNvPr>
          <p:cNvSpPr txBox="1"/>
          <p:nvPr/>
        </p:nvSpPr>
        <p:spPr>
          <a:xfrm>
            <a:off x="129988" y="4218879"/>
            <a:ext cx="3201687" cy="646331"/>
          </a:xfrm>
          <a:prstGeom prst="rect">
            <a:avLst/>
          </a:prstGeom>
          <a:noFill/>
        </p:spPr>
        <p:txBody>
          <a:bodyPr wrap="square" rtlCol="0">
            <a:spAutoFit/>
          </a:bodyPr>
          <a:lstStyle/>
          <a:p>
            <a:r>
              <a:rPr lang="en-US" dirty="0"/>
              <a:t>Dwelling on memories of negative experiences</a:t>
            </a:r>
          </a:p>
        </p:txBody>
      </p:sp>
      <p:sp>
        <p:nvSpPr>
          <p:cNvPr id="11" name="TextBox 10">
            <a:extLst>
              <a:ext uri="{FF2B5EF4-FFF2-40B4-BE49-F238E27FC236}">
                <a16:creationId xmlns:a16="http://schemas.microsoft.com/office/drawing/2014/main" id="{D8F50AD9-23C0-64B5-17CF-682F05CBDBEC}"/>
              </a:ext>
            </a:extLst>
          </p:cNvPr>
          <p:cNvSpPr txBox="1"/>
          <p:nvPr/>
        </p:nvSpPr>
        <p:spPr>
          <a:xfrm>
            <a:off x="1730832" y="1146969"/>
            <a:ext cx="2017304" cy="646331"/>
          </a:xfrm>
          <a:prstGeom prst="rect">
            <a:avLst/>
          </a:prstGeom>
          <a:noFill/>
        </p:spPr>
        <p:txBody>
          <a:bodyPr wrap="square" rtlCol="0">
            <a:spAutoFit/>
          </a:bodyPr>
          <a:lstStyle/>
          <a:p>
            <a:r>
              <a:rPr lang="en-US" dirty="0"/>
              <a:t>Anxiety due to fear of the unknown</a:t>
            </a:r>
          </a:p>
        </p:txBody>
      </p:sp>
      <p:cxnSp>
        <p:nvCxnSpPr>
          <p:cNvPr id="13" name="Straight Arrow Connector 12">
            <a:extLst>
              <a:ext uri="{FF2B5EF4-FFF2-40B4-BE49-F238E27FC236}">
                <a16:creationId xmlns:a16="http://schemas.microsoft.com/office/drawing/2014/main" id="{A5973435-1DBC-2B8F-29A1-B2B4511A0D88}"/>
              </a:ext>
            </a:extLst>
          </p:cNvPr>
          <p:cNvCxnSpPr>
            <a:cxnSpLocks/>
          </p:cNvCxnSpPr>
          <p:nvPr/>
        </p:nvCxnSpPr>
        <p:spPr>
          <a:xfrm flipV="1">
            <a:off x="896293" y="3530851"/>
            <a:ext cx="0" cy="778599"/>
          </a:xfrm>
          <a:prstGeom prst="straightConnector1">
            <a:avLst/>
          </a:prstGeom>
          <a:ln w="41275">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A4D882D-59BD-79B9-24E7-94C179675A40}"/>
              </a:ext>
            </a:extLst>
          </p:cNvPr>
          <p:cNvCxnSpPr>
            <a:cxnSpLocks/>
          </p:cNvCxnSpPr>
          <p:nvPr/>
        </p:nvCxnSpPr>
        <p:spPr>
          <a:xfrm>
            <a:off x="1935933" y="1793300"/>
            <a:ext cx="0" cy="497227"/>
          </a:xfrm>
          <a:prstGeom prst="straightConnector1">
            <a:avLst/>
          </a:prstGeom>
          <a:ln w="41275">
            <a:solidFill>
              <a:srgbClr val="00FF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A blue rectangle with white text&#10;&#10;Description automatically generated">
            <a:extLst>
              <a:ext uri="{FF2B5EF4-FFF2-40B4-BE49-F238E27FC236}">
                <a16:creationId xmlns:a16="http://schemas.microsoft.com/office/drawing/2014/main" id="{0B3C7089-BBAC-97A3-3D11-1CFB84F6FAA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24085" y="987166"/>
            <a:ext cx="5289927" cy="4037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3">
            <a:extLst>
              <a:ext uri="{FF2B5EF4-FFF2-40B4-BE49-F238E27FC236}">
                <a16:creationId xmlns:a16="http://schemas.microsoft.com/office/drawing/2014/main" id="{8C7AF2B6-F047-EE0B-09D5-18B22D1AA68A}"/>
              </a:ext>
            </a:extLst>
          </p:cNvPr>
          <p:cNvSpPr txBox="1">
            <a:spLocks/>
          </p:cNvSpPr>
          <p:nvPr/>
        </p:nvSpPr>
        <p:spPr>
          <a:xfrm>
            <a:off x="6938455" y="4783147"/>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49</a:t>
            </a:fld>
            <a:endParaRPr lang="en-US" dirty="0"/>
          </a:p>
        </p:txBody>
      </p:sp>
    </p:spTree>
    <p:extLst>
      <p:ext uri="{BB962C8B-B14F-4D97-AF65-F5344CB8AC3E}">
        <p14:creationId xmlns:p14="http://schemas.microsoft.com/office/powerpoint/2010/main" val="150534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Image result for kids in a corner">
            <a:extLst>
              <a:ext uri="{FF2B5EF4-FFF2-40B4-BE49-F238E27FC236}">
                <a16:creationId xmlns:a16="http://schemas.microsoft.com/office/drawing/2014/main" id="{68DDCBB8-D5D4-49C1-B024-078462C6820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662483" y="892248"/>
            <a:ext cx="1489709" cy="16753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88939B4-230B-49D6-A384-47BCBE9C2216}"/>
              </a:ext>
            </a:extLst>
          </p:cNvPr>
          <p:cNvSpPr>
            <a:spLocks noGrp="1"/>
          </p:cNvSpPr>
          <p:nvPr>
            <p:ph type="title"/>
          </p:nvPr>
        </p:nvSpPr>
        <p:spPr>
          <a:xfrm>
            <a:off x="1439741" y="3567480"/>
            <a:ext cx="6266168" cy="697835"/>
          </a:xfrm>
        </p:spPr>
        <p:txBody>
          <a:bodyPr vert="horz" lIns="68580" tIns="34290" rIns="68580" bIns="34290" rtlCol="0" anchor="b">
            <a:normAutofit/>
          </a:bodyPr>
          <a:lstStyle/>
          <a:p>
            <a:pPr algn="ctr"/>
            <a:r>
              <a:rPr lang="en-US" sz="3525">
                <a:solidFill>
                  <a:srgbClr val="FFFFFF"/>
                </a:solidFill>
                <a:latin typeface="Georgia"/>
              </a:rPr>
              <a:t>What it is NOT</a:t>
            </a:r>
          </a:p>
        </p:txBody>
      </p:sp>
      <p:pic>
        <p:nvPicPr>
          <p:cNvPr id="2064" name="Picture 16" descr="Image result for negative isolation in a classroom">
            <a:extLst>
              <a:ext uri="{FF2B5EF4-FFF2-40B4-BE49-F238E27FC236}">
                <a16:creationId xmlns:a16="http://schemas.microsoft.com/office/drawing/2014/main" id="{42021BDD-8D67-42F9-B6EB-26EE1873356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323023" y="1002822"/>
            <a:ext cx="1495953" cy="145418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timeout in a classroom">
            <a:extLst>
              <a:ext uri="{FF2B5EF4-FFF2-40B4-BE49-F238E27FC236}">
                <a16:creationId xmlns:a16="http://schemas.microsoft.com/office/drawing/2014/main" id="{5A3BCB4E-F221-4B8C-97DA-28D710591CD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r="-4"/>
          <a:stretch/>
        </p:blipFill>
        <p:spPr bwMode="auto">
          <a:xfrm>
            <a:off x="2993705" y="891736"/>
            <a:ext cx="1488756" cy="16763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timeout in a classroom">
            <a:extLst>
              <a:ext uri="{FF2B5EF4-FFF2-40B4-BE49-F238E27FC236}">
                <a16:creationId xmlns:a16="http://schemas.microsoft.com/office/drawing/2014/main" id="{470440CA-B4B9-4B93-8F0E-64C60430D672}"/>
              </a:ext>
            </a:extLst>
          </p:cNvPr>
          <p:cNvPicPr>
            <a:picLocks noGrp="1" noChangeAspect="1" noChangeArrowheads="1"/>
          </p:cNvPicPr>
          <p:nvPr>
            <p:ph idx="1"/>
          </p:nvPr>
        </p:nvPicPr>
        <p:blipFill rotWithShape="1">
          <a:blip r:embed="rId6" cstate="print">
            <a:extLst>
              <a:ext uri="{28A0092B-C50C-407E-A947-70E740481C1C}">
                <a14:useLocalDpi xmlns:a14="http://schemas.microsoft.com/office/drawing/2010/main"/>
              </a:ext>
            </a:extLst>
          </a:blip>
          <a:srcRect b="-4"/>
          <a:stretch/>
        </p:blipFill>
        <p:spPr bwMode="auto">
          <a:xfrm>
            <a:off x="6332215" y="1024115"/>
            <a:ext cx="1489709" cy="1445068"/>
          </a:xfrm>
          <a:prstGeom prst="rect">
            <a:avLst/>
          </a:prstGeom>
          <a:noFill/>
          <a:extLst>
            <a:ext uri="{909E8E84-426E-40DD-AFC4-6F175D3DCCD1}">
              <a14:hiddenFill xmlns:a14="http://schemas.microsoft.com/office/drawing/2010/main">
                <a:solidFill>
                  <a:srgbClr val="FFFFFF"/>
                </a:solidFill>
              </a14:hiddenFill>
            </a:ext>
          </a:extLst>
        </p:spPr>
      </p:pic>
      <p:sp>
        <p:nvSpPr>
          <p:cNvPr id="12" name="&quot;Not Allowed&quot; Symbol 11">
            <a:extLst>
              <a:ext uri="{FF2B5EF4-FFF2-40B4-BE49-F238E27FC236}">
                <a16:creationId xmlns:a16="http://schemas.microsoft.com/office/drawing/2014/main" id="{7E854155-A9B9-4997-8885-2A9899B03E51}"/>
              </a:ext>
            </a:extLst>
          </p:cNvPr>
          <p:cNvSpPr/>
          <p:nvPr/>
        </p:nvSpPr>
        <p:spPr>
          <a:xfrm>
            <a:off x="1768642" y="234616"/>
            <a:ext cx="5630780" cy="4547937"/>
          </a:xfrm>
          <a:prstGeom prst="noSmoking">
            <a:avLst>
              <a:gd name="adj" fmla="val 513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32A9D98B-CC54-3B2D-FBAD-1CA13027B7D6}"/>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5</a:t>
            </a:fld>
            <a:endParaRPr lang="en-US" dirty="0"/>
          </a:p>
        </p:txBody>
      </p:sp>
    </p:spTree>
    <p:extLst>
      <p:ext uri="{BB962C8B-B14F-4D97-AF65-F5344CB8AC3E}">
        <p14:creationId xmlns:p14="http://schemas.microsoft.com/office/powerpoint/2010/main" val="36812407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02F075A-BA78-41E5-9CEF-B49830EA7A03}"/>
              </a:ext>
            </a:extLst>
          </p:cNvPr>
          <p:cNvGrpSpPr/>
          <p:nvPr/>
        </p:nvGrpSpPr>
        <p:grpSpPr>
          <a:xfrm>
            <a:off x="0" y="0"/>
            <a:ext cx="9144000" cy="1235528"/>
            <a:chOff x="0" y="1"/>
            <a:chExt cx="9144000" cy="1235528"/>
          </a:xfrm>
        </p:grpSpPr>
        <p:pic>
          <p:nvPicPr>
            <p:cNvPr id="12" name="Picture 11" descr="cover-hor-background-skinny.png">
              <a:extLst>
                <a:ext uri="{FF2B5EF4-FFF2-40B4-BE49-F238E27FC236}">
                  <a16:creationId xmlns:a16="http://schemas.microsoft.com/office/drawing/2014/main" id="{312BD052-257E-4EB9-9F12-E43EF926199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
              <a:ext cx="9144000" cy="1235528"/>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E183F7AD-1182-4195-B7D5-4503ECCAFCD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852228" y="86510"/>
              <a:ext cx="974844" cy="708351"/>
            </a:xfrm>
            <a:prstGeom prst="rect">
              <a:avLst/>
            </a:prstGeom>
          </p:spPr>
        </p:pic>
      </p:grpSp>
      <p:sp>
        <p:nvSpPr>
          <p:cNvPr id="5" name="Content Placeholder 4">
            <a:extLst>
              <a:ext uri="{FF2B5EF4-FFF2-40B4-BE49-F238E27FC236}">
                <a16:creationId xmlns:a16="http://schemas.microsoft.com/office/drawing/2014/main" id="{2896F05F-23C2-4040-9366-4E12EC32CCE4}"/>
              </a:ext>
            </a:extLst>
          </p:cNvPr>
          <p:cNvSpPr>
            <a:spLocks noGrp="1"/>
          </p:cNvSpPr>
          <p:nvPr>
            <p:ph idx="1"/>
          </p:nvPr>
        </p:nvSpPr>
        <p:spPr>
          <a:xfrm>
            <a:off x="318479" y="1627405"/>
            <a:ext cx="7886700" cy="2367083"/>
          </a:xfrm>
        </p:spPr>
        <p:txBody>
          <a:bodyPr vert="horz" lIns="91440" tIns="45720" rIns="91440" bIns="45720" rtlCol="0" anchor="t">
            <a:normAutofit/>
          </a:bodyPr>
          <a:lstStyle/>
          <a:p>
            <a:pPr marL="0" indent="0">
              <a:buNone/>
            </a:pPr>
            <a:r>
              <a:rPr lang="en-US" dirty="0">
                <a:ea typeface="+mn-lt"/>
                <a:cs typeface="+mn-lt"/>
              </a:rPr>
              <a:t>Research clearly shows that whether a teacher “</a:t>
            </a:r>
            <a:r>
              <a:rPr lang="en-US" b="1" dirty="0">
                <a:solidFill>
                  <a:srgbClr val="D9531E"/>
                </a:solidFill>
                <a:ea typeface="+mn-lt"/>
                <a:cs typeface="+mn-lt"/>
              </a:rPr>
              <a:t>believes in</a:t>
            </a:r>
            <a:r>
              <a:rPr lang="en-US" dirty="0">
                <a:ea typeface="+mn-lt"/>
                <a:cs typeface="+mn-lt"/>
              </a:rPr>
              <a:t>” their student affects how well that student does in school, regardless of the student’s abilities. Educators should be aware that teachers’ expectations can be influenced by their own implicit biases. Implicit biases are defined as attitudes or stereotypes that are activated unconsciously and involuntarily</a:t>
            </a:r>
          </a:p>
          <a:p>
            <a:pPr marL="0" indent="0">
              <a:buNone/>
            </a:pPr>
            <a:r>
              <a:rPr lang="en-US" sz="1400" dirty="0">
                <a:ea typeface="+mn-lt"/>
                <a:cs typeface="+mn-lt"/>
              </a:rPr>
              <a:t>(see the definition for implicit bias in the glossary of the WA SEL Implementation Guide)</a:t>
            </a:r>
            <a:r>
              <a:rPr lang="en-US" dirty="0">
                <a:ea typeface="+mn-lt"/>
                <a:cs typeface="+mn-lt"/>
              </a:rPr>
              <a:t>. </a:t>
            </a:r>
          </a:p>
        </p:txBody>
      </p:sp>
      <p:sp>
        <p:nvSpPr>
          <p:cNvPr id="7" name="TextBox 6">
            <a:extLst>
              <a:ext uri="{FF2B5EF4-FFF2-40B4-BE49-F238E27FC236}">
                <a16:creationId xmlns:a16="http://schemas.microsoft.com/office/drawing/2014/main" id="{26D9C595-BDBA-4981-B19D-D229B8B98004}"/>
              </a:ext>
            </a:extLst>
          </p:cNvPr>
          <p:cNvSpPr txBox="1"/>
          <p:nvPr/>
        </p:nvSpPr>
        <p:spPr>
          <a:xfrm>
            <a:off x="197870" y="156099"/>
            <a:ext cx="8539177" cy="461665"/>
          </a:xfrm>
          <a:prstGeom prst="rect">
            <a:avLst/>
          </a:prstGeom>
          <a:noFill/>
        </p:spPr>
        <p:txBody>
          <a:bodyPr wrap="square" lIns="91440" tIns="45720" rIns="91440" bIns="45720" rtlCol="0" anchor="t">
            <a:spAutoFit/>
          </a:bodyPr>
          <a:lstStyle/>
          <a:p>
            <a:r>
              <a:rPr lang="en-US" sz="2400" dirty="0">
                <a:solidFill>
                  <a:schemeClr val="bg1"/>
                </a:solidFill>
                <a:latin typeface="Roboto" panose="02000000000000000000" pitchFamily="2" charset="0"/>
                <a:ea typeface="Roboto" panose="02000000000000000000" pitchFamily="2" charset="0"/>
                <a:cs typeface="Roboto" panose="02000000000000000000" pitchFamily="2" charset="0"/>
              </a:rPr>
              <a:t>Bias: Awareness, Acknowledgment, Understanding</a:t>
            </a:r>
          </a:p>
        </p:txBody>
      </p:sp>
      <p:pic>
        <p:nvPicPr>
          <p:cNvPr id="8" name="Google Shape;148;p22">
            <a:extLst>
              <a:ext uri="{FF2B5EF4-FFF2-40B4-BE49-F238E27FC236}">
                <a16:creationId xmlns:a16="http://schemas.microsoft.com/office/drawing/2014/main" id="{AB664926-1EF7-456C-A20A-AB78A67D249D}"/>
              </a:ext>
            </a:extLst>
          </p:cNvPr>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6750423" y="3089537"/>
            <a:ext cx="2537244" cy="1677726"/>
          </a:xfrm>
          <a:prstGeom prst="rect">
            <a:avLst/>
          </a:prstGeom>
          <a:noFill/>
          <a:ln>
            <a:noFill/>
          </a:ln>
        </p:spPr>
      </p:pic>
      <p:sp>
        <p:nvSpPr>
          <p:cNvPr id="3" name="Slide Number Placeholder 3">
            <a:extLst>
              <a:ext uri="{FF2B5EF4-FFF2-40B4-BE49-F238E27FC236}">
                <a16:creationId xmlns:a16="http://schemas.microsoft.com/office/drawing/2014/main" id="{C3ED9850-3E66-A8B9-5E7B-264885C808B6}"/>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50</a:t>
            </a:fld>
            <a:endParaRPr lang="en-US" dirty="0"/>
          </a:p>
        </p:txBody>
      </p:sp>
    </p:spTree>
    <p:extLst>
      <p:ext uri="{BB962C8B-B14F-4D97-AF65-F5344CB8AC3E}">
        <p14:creationId xmlns:p14="http://schemas.microsoft.com/office/powerpoint/2010/main" val="443498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02F075A-BA78-41E5-9CEF-B49830EA7A03}"/>
              </a:ext>
            </a:extLst>
          </p:cNvPr>
          <p:cNvGrpSpPr/>
          <p:nvPr/>
        </p:nvGrpSpPr>
        <p:grpSpPr>
          <a:xfrm>
            <a:off x="0" y="0"/>
            <a:ext cx="9144000" cy="1235528"/>
            <a:chOff x="0" y="1"/>
            <a:chExt cx="9144000" cy="1235528"/>
          </a:xfrm>
        </p:grpSpPr>
        <p:pic>
          <p:nvPicPr>
            <p:cNvPr id="12" name="Picture 11" descr="cover-hor-background-skinny.png">
              <a:extLst>
                <a:ext uri="{FF2B5EF4-FFF2-40B4-BE49-F238E27FC236}">
                  <a16:creationId xmlns:a16="http://schemas.microsoft.com/office/drawing/2014/main" id="{312BD052-257E-4EB9-9F12-E43EF926199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
              <a:ext cx="9144000" cy="1235528"/>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E183F7AD-1182-4195-B7D5-4503ECCAFCD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852228" y="86510"/>
              <a:ext cx="974844" cy="708351"/>
            </a:xfrm>
            <a:prstGeom prst="rect">
              <a:avLst/>
            </a:prstGeom>
          </p:spPr>
        </p:pic>
      </p:grpSp>
      <p:sp>
        <p:nvSpPr>
          <p:cNvPr id="7" name="TextBox 6">
            <a:extLst>
              <a:ext uri="{FF2B5EF4-FFF2-40B4-BE49-F238E27FC236}">
                <a16:creationId xmlns:a16="http://schemas.microsoft.com/office/drawing/2014/main" id="{26D9C595-BDBA-4981-B19D-D229B8B98004}"/>
              </a:ext>
            </a:extLst>
          </p:cNvPr>
          <p:cNvSpPr txBox="1"/>
          <p:nvPr/>
        </p:nvSpPr>
        <p:spPr>
          <a:xfrm>
            <a:off x="197870" y="156099"/>
            <a:ext cx="8539177" cy="461665"/>
          </a:xfrm>
          <a:prstGeom prst="rect">
            <a:avLst/>
          </a:prstGeom>
          <a:noFill/>
        </p:spPr>
        <p:txBody>
          <a:bodyPr wrap="square" lIns="91440" tIns="45720" rIns="91440" bIns="45720" rtlCol="0" anchor="t">
            <a:spAutoFit/>
          </a:bodyPr>
          <a:lstStyle/>
          <a:p>
            <a:r>
              <a:rPr lang="en-US" sz="2400" dirty="0">
                <a:solidFill>
                  <a:schemeClr val="bg1"/>
                </a:solidFill>
                <a:latin typeface="Roboto" panose="02000000000000000000" pitchFamily="2" charset="0"/>
                <a:ea typeface="Roboto" panose="02000000000000000000" pitchFamily="2" charset="0"/>
                <a:cs typeface="Roboto" panose="02000000000000000000" pitchFamily="2" charset="0"/>
              </a:rPr>
              <a:t>Bias: Awareness, Acknowledgment, Understanding</a:t>
            </a:r>
          </a:p>
        </p:txBody>
      </p:sp>
      <p:sp>
        <p:nvSpPr>
          <p:cNvPr id="5" name="Slide Number Placeholder 3">
            <a:extLst>
              <a:ext uri="{FF2B5EF4-FFF2-40B4-BE49-F238E27FC236}">
                <a16:creationId xmlns:a16="http://schemas.microsoft.com/office/drawing/2014/main" id="{FC46AF14-68A1-66EC-02D9-984DDCA2B13C}"/>
              </a:ext>
            </a:extLst>
          </p:cNvPr>
          <p:cNvSpPr txBox="1">
            <a:spLocks/>
          </p:cNvSpPr>
          <p:nvPr/>
        </p:nvSpPr>
        <p:spPr>
          <a:xfrm>
            <a:off x="6938455" y="4783147"/>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51</a:t>
            </a:fld>
            <a:endParaRPr lang="en-US" dirty="0"/>
          </a:p>
        </p:txBody>
      </p:sp>
      <p:sp>
        <p:nvSpPr>
          <p:cNvPr id="6" name="TextBox 5">
            <a:extLst>
              <a:ext uri="{FF2B5EF4-FFF2-40B4-BE49-F238E27FC236}">
                <a16:creationId xmlns:a16="http://schemas.microsoft.com/office/drawing/2014/main" id="{476343C1-8F77-EC17-ADEF-C0B039563920}"/>
              </a:ext>
            </a:extLst>
          </p:cNvPr>
          <p:cNvSpPr txBox="1"/>
          <p:nvPr/>
        </p:nvSpPr>
        <p:spPr>
          <a:xfrm>
            <a:off x="2292824" y="4871830"/>
            <a:ext cx="4572000" cy="276999"/>
          </a:xfrm>
          <a:prstGeom prst="rect">
            <a:avLst/>
          </a:prstGeom>
          <a:noFill/>
        </p:spPr>
        <p:txBody>
          <a:bodyPr wrap="square">
            <a:spAutoFit/>
          </a:bodyPr>
          <a:lstStyle/>
          <a:p>
            <a:pPr algn="ctr"/>
            <a:r>
              <a:rPr lang="en-US" sz="1200" dirty="0">
                <a:hlinkClick r:id="rId5"/>
              </a:rPr>
              <a:t>https://youtu.be/sHMJXcUJdNw</a:t>
            </a:r>
            <a:endParaRPr lang="en-US" sz="1200" dirty="0"/>
          </a:p>
        </p:txBody>
      </p:sp>
      <p:pic>
        <p:nvPicPr>
          <p:cNvPr id="4" name="Picture 3">
            <a:hlinkClick r:id="rId5"/>
            <a:extLst>
              <a:ext uri="{FF2B5EF4-FFF2-40B4-BE49-F238E27FC236}">
                <a16:creationId xmlns:a16="http://schemas.microsoft.com/office/drawing/2014/main" id="{02A263E2-9629-7676-96B3-3808B4B13F75}"/>
              </a:ext>
            </a:extLst>
          </p:cNvPr>
          <p:cNvPicPr>
            <a:picLocks noChangeAspect="1"/>
          </p:cNvPicPr>
          <p:nvPr/>
        </p:nvPicPr>
        <p:blipFill>
          <a:blip r:embed="rId6"/>
          <a:stretch>
            <a:fillRect/>
          </a:stretch>
        </p:blipFill>
        <p:spPr>
          <a:xfrm>
            <a:off x="692200" y="583591"/>
            <a:ext cx="7550516" cy="4288239"/>
          </a:xfrm>
          <a:prstGeom prst="rect">
            <a:avLst/>
          </a:prstGeom>
        </p:spPr>
      </p:pic>
    </p:spTree>
    <p:extLst>
      <p:ext uri="{BB962C8B-B14F-4D97-AF65-F5344CB8AC3E}">
        <p14:creationId xmlns:p14="http://schemas.microsoft.com/office/powerpoint/2010/main" val="15643458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56F68D-76BD-3F30-1CE8-997E353E5F1D}"/>
              </a:ext>
            </a:extLst>
          </p:cNvPr>
          <p:cNvSpPr>
            <a:spLocks noGrp="1"/>
          </p:cNvSpPr>
          <p:nvPr>
            <p:ph type="sldNum" sz="quarter" idx="12"/>
          </p:nvPr>
        </p:nvSpPr>
        <p:spPr/>
        <p:txBody>
          <a:bodyPr/>
          <a:lstStyle/>
          <a:p>
            <a:pPr defTabSz="685800"/>
            <a:fld id="{0997F69B-C601-4671-83DA-CD711E663B8B}" type="slidenum">
              <a:rPr lang="en-US">
                <a:latin typeface="Calibri"/>
              </a:rPr>
              <a:pPr defTabSz="685800"/>
              <a:t>52</a:t>
            </a:fld>
            <a:endParaRPr lang="en-US">
              <a:latin typeface="Calibri"/>
            </a:endParaRPr>
          </a:p>
        </p:txBody>
      </p:sp>
      <p:pic>
        <p:nvPicPr>
          <p:cNvPr id="3" name="Picture 2" descr="A book with cartoon characters holding a sign&#10;&#10;Description automatically generated">
            <a:extLst>
              <a:ext uri="{FF2B5EF4-FFF2-40B4-BE49-F238E27FC236}">
                <a16:creationId xmlns:a16="http://schemas.microsoft.com/office/drawing/2014/main" id="{04C29D81-9D0D-6216-7FFA-F18D0149FA7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21141854">
            <a:off x="417634" y="1818656"/>
            <a:ext cx="2460137" cy="2402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book with a cartoon of a person holding a sign&#10;&#10;Description automatically generated">
            <a:extLst>
              <a:ext uri="{FF2B5EF4-FFF2-40B4-BE49-F238E27FC236}">
                <a16:creationId xmlns:a16="http://schemas.microsoft.com/office/drawing/2014/main" id="{D43EEEDF-1A19-F8B8-D9E4-615B902715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64612" y="993327"/>
            <a:ext cx="2191632" cy="2392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group of kids holding a sign&#10;&#10;Description automatically generated">
            <a:extLst>
              <a:ext uri="{FF2B5EF4-FFF2-40B4-BE49-F238E27FC236}">
                <a16:creationId xmlns:a16="http://schemas.microsoft.com/office/drawing/2014/main" id="{6EB3781C-D56A-58CF-7287-2FAD8DCE32A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07341" y="1927740"/>
            <a:ext cx="2815435" cy="21845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DC3EE41A-043E-A320-0B80-28313D3EAFCE}"/>
              </a:ext>
            </a:extLst>
          </p:cNvPr>
          <p:cNvSpPr txBox="1"/>
          <p:nvPr/>
        </p:nvSpPr>
        <p:spPr>
          <a:xfrm>
            <a:off x="1558524" y="4268388"/>
            <a:ext cx="5433647" cy="646331"/>
          </a:xfrm>
          <a:prstGeom prst="rect">
            <a:avLst/>
          </a:prstGeom>
          <a:noFill/>
        </p:spPr>
        <p:txBody>
          <a:bodyPr wrap="square" rtlCol="0">
            <a:spAutoFit/>
          </a:bodyPr>
          <a:lstStyle/>
          <a:p>
            <a:pPr algn="ctr" defTabSz="685800"/>
            <a:r>
              <a:rPr lang="en-US" dirty="0">
                <a:solidFill>
                  <a:srgbClr val="00447C"/>
                </a:solidFill>
                <a:latin typeface="Calibri"/>
              </a:rPr>
              <a:t>Fitting in is being accepted on their terms.  </a:t>
            </a:r>
          </a:p>
          <a:p>
            <a:pPr algn="ctr" defTabSz="685800"/>
            <a:r>
              <a:rPr lang="en-US" dirty="0">
                <a:solidFill>
                  <a:srgbClr val="00447C"/>
                </a:solidFill>
                <a:latin typeface="Calibri"/>
              </a:rPr>
              <a:t>Belonging is where you can contribute and are valued.</a:t>
            </a:r>
          </a:p>
        </p:txBody>
      </p:sp>
      <p:pic>
        <p:nvPicPr>
          <p:cNvPr id="8" name="Picture 7" descr="Logo&#10;&#10;Description automatically generated">
            <a:extLst>
              <a:ext uri="{FF2B5EF4-FFF2-40B4-BE49-F238E27FC236}">
                <a16:creationId xmlns:a16="http://schemas.microsoft.com/office/drawing/2014/main" id="{0B6FF4EB-4FB7-15C0-6B89-75E87239DB0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75162" y="4682909"/>
            <a:ext cx="461891" cy="422675"/>
          </a:xfrm>
          <a:prstGeom prst="rect">
            <a:avLst/>
          </a:prstGeom>
          <a:solidFill>
            <a:schemeClr val="bg1"/>
          </a:solidFill>
          <a:effectLst>
            <a:softEdge rad="22225"/>
          </a:effectLst>
        </p:spPr>
      </p:pic>
      <p:sp>
        <p:nvSpPr>
          <p:cNvPr id="11" name="Title 1">
            <a:extLst>
              <a:ext uri="{FF2B5EF4-FFF2-40B4-BE49-F238E27FC236}">
                <a16:creationId xmlns:a16="http://schemas.microsoft.com/office/drawing/2014/main" id="{0C722B38-8D99-ABEF-51A8-D22D9339038F}"/>
              </a:ext>
            </a:extLst>
          </p:cNvPr>
          <p:cNvSpPr>
            <a:spLocks noGrp="1"/>
          </p:cNvSpPr>
          <p:nvPr>
            <p:ph type="title"/>
          </p:nvPr>
        </p:nvSpPr>
        <p:spPr>
          <a:xfrm>
            <a:off x="1415562" y="205979"/>
            <a:ext cx="6101074" cy="532575"/>
          </a:xfrm>
        </p:spPr>
        <p:txBody>
          <a:bodyPr/>
          <a:lstStyle/>
          <a:p>
            <a:pPr algn="ctr"/>
            <a:r>
              <a:rPr lang="en-US" dirty="0">
                <a:solidFill>
                  <a:srgbClr val="00447C"/>
                </a:solidFill>
                <a:latin typeface="Neutra Text TF Alt" panose="02000000000000000000" pitchFamily="2" charset="0"/>
              </a:rPr>
              <a:t>“</a:t>
            </a:r>
            <a:r>
              <a:rPr lang="en-US" dirty="0">
                <a:solidFill>
                  <a:srgbClr val="D9531E"/>
                </a:solidFill>
                <a:latin typeface="Neutra Text TF Alt" panose="02000000000000000000" pitchFamily="2" charset="0"/>
              </a:rPr>
              <a:t>Fitting In</a:t>
            </a:r>
            <a:r>
              <a:rPr lang="en-US" dirty="0">
                <a:solidFill>
                  <a:srgbClr val="00447C"/>
                </a:solidFill>
                <a:latin typeface="Neutra Text TF Alt" panose="02000000000000000000" pitchFamily="2" charset="0"/>
              </a:rPr>
              <a:t>”</a:t>
            </a:r>
            <a:r>
              <a:rPr lang="en-US" dirty="0">
                <a:solidFill>
                  <a:srgbClr val="D9531E"/>
                </a:solidFill>
                <a:latin typeface="Neutra Text TF Alt" panose="02000000000000000000" pitchFamily="2" charset="0"/>
              </a:rPr>
              <a:t> </a:t>
            </a:r>
            <a:r>
              <a:rPr lang="en-US" dirty="0">
                <a:latin typeface="Neutra Text TF Alt" panose="02000000000000000000" pitchFamily="2" charset="0"/>
              </a:rPr>
              <a:t>vs “</a:t>
            </a:r>
            <a:r>
              <a:rPr lang="en-US" dirty="0">
                <a:solidFill>
                  <a:srgbClr val="D9531E"/>
                </a:solidFill>
                <a:latin typeface="Neutra Text TF Alt" panose="02000000000000000000" pitchFamily="2" charset="0"/>
              </a:rPr>
              <a:t>Belonging</a:t>
            </a:r>
            <a:r>
              <a:rPr lang="en-US" dirty="0">
                <a:solidFill>
                  <a:srgbClr val="00447C"/>
                </a:solidFill>
                <a:latin typeface="Neutra Text TF Alt" panose="02000000000000000000" pitchFamily="2" charset="0"/>
              </a:rPr>
              <a:t>”</a:t>
            </a:r>
          </a:p>
        </p:txBody>
      </p:sp>
      <p:sp>
        <p:nvSpPr>
          <p:cNvPr id="12" name="Title 1">
            <a:extLst>
              <a:ext uri="{FF2B5EF4-FFF2-40B4-BE49-F238E27FC236}">
                <a16:creationId xmlns:a16="http://schemas.microsoft.com/office/drawing/2014/main" id="{1993C69E-E8C9-428D-0C10-5C6C1AB3CD62}"/>
              </a:ext>
            </a:extLst>
          </p:cNvPr>
          <p:cNvSpPr txBox="1">
            <a:spLocks/>
          </p:cNvSpPr>
          <p:nvPr/>
        </p:nvSpPr>
        <p:spPr>
          <a:xfrm>
            <a:off x="5751667" y="1133288"/>
            <a:ext cx="1764968" cy="532575"/>
          </a:xfrm>
          <a:prstGeom prst="rect">
            <a:avLst/>
          </a:prstGeom>
        </p:spPr>
        <p:txBody>
          <a:bodyPr vert="horz" lIns="68580" tIns="34290" rIns="68580" bIns="3429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defTabSz="685800"/>
            <a:r>
              <a:rPr lang="en-US" sz="1800" spc="-75" dirty="0">
                <a:solidFill>
                  <a:srgbClr val="00447C"/>
                </a:solidFill>
                <a:latin typeface="Neutra Text Alt" panose="02000000000000000000" pitchFamily="2" charset="0"/>
              </a:rPr>
              <a:t>-</a:t>
            </a:r>
            <a:r>
              <a:rPr lang="en-US" sz="1800" spc="-75" dirty="0" err="1">
                <a:solidFill>
                  <a:srgbClr val="00447C"/>
                </a:solidFill>
                <a:latin typeface="Neutra Text Alt" panose="02000000000000000000" pitchFamily="2" charset="0"/>
              </a:rPr>
              <a:t>Brené</a:t>
            </a:r>
            <a:r>
              <a:rPr lang="en-US" sz="1800" spc="-75" dirty="0">
                <a:solidFill>
                  <a:srgbClr val="00447C"/>
                </a:solidFill>
                <a:latin typeface="Neutra Text Alt" panose="02000000000000000000" pitchFamily="2" charset="0"/>
              </a:rPr>
              <a:t> Brown</a:t>
            </a:r>
            <a:br>
              <a:rPr lang="en-US" sz="1800" spc="-75" dirty="0">
                <a:solidFill>
                  <a:srgbClr val="00447C"/>
                </a:solidFill>
                <a:latin typeface="Neutra Text Alt" panose="02000000000000000000" pitchFamily="2" charset="0"/>
              </a:rPr>
            </a:br>
            <a:r>
              <a:rPr lang="en-US" sz="1500" i="1" spc="-75" dirty="0">
                <a:solidFill>
                  <a:srgbClr val="00447C"/>
                </a:solidFill>
                <a:latin typeface="Neutra Text Alt" panose="02000000000000000000" pitchFamily="2" charset="0"/>
              </a:rPr>
              <a:t>Atlas of the Heart</a:t>
            </a:r>
            <a:endParaRPr lang="en-US" sz="1800" i="1" spc="-75" dirty="0">
              <a:solidFill>
                <a:srgbClr val="00447C"/>
              </a:solidFill>
              <a:latin typeface="Neutra Text Alt" panose="02000000000000000000" pitchFamily="2" charset="0"/>
            </a:endParaRPr>
          </a:p>
        </p:txBody>
      </p:sp>
    </p:spTree>
    <p:extLst>
      <p:ext uri="{BB962C8B-B14F-4D97-AF65-F5344CB8AC3E}">
        <p14:creationId xmlns:p14="http://schemas.microsoft.com/office/powerpoint/2010/main" val="40188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9DC990-B381-4B71-9F49-A9F4F84C43A5}"/>
              </a:ext>
            </a:extLst>
          </p:cNvPr>
          <p:cNvSpPr/>
          <p:nvPr/>
        </p:nvSpPr>
        <p:spPr>
          <a:xfrm>
            <a:off x="61209" y="75458"/>
            <a:ext cx="3687228" cy="461665"/>
          </a:xfrm>
          <a:prstGeom prst="rect">
            <a:avLst/>
          </a:prstGeom>
        </p:spPr>
        <p:txBody>
          <a:bodyPr wrap="none">
            <a:spAutoFit/>
          </a:bodyPr>
          <a:lstStyle/>
          <a:p>
            <a:pPr defTabSz="342900"/>
            <a:r>
              <a:rPr lang="en-US" sz="2400" b="1" dirty="0">
                <a:solidFill>
                  <a:prstClr val="white"/>
                </a:solidFill>
                <a:latin typeface="Roboto" panose="02000000000000000000" pitchFamily="2" charset="0"/>
                <a:ea typeface="Roboto" panose="02000000000000000000" pitchFamily="2" charset="0"/>
                <a:cs typeface="Roboto" panose="02000000000000000000" pitchFamily="2" charset="0"/>
              </a:rPr>
              <a:t>The Power of Connection</a:t>
            </a:r>
          </a:p>
        </p:txBody>
      </p:sp>
      <p:pic>
        <p:nvPicPr>
          <p:cNvPr id="3" name="Online Media 2" title="￠ﾸﾗ￠ﾸﾣ￠ﾸﾹ￠ﾸﾡ￠ﾸﾹ￠ﾸﾟ ￠ﾹﾀ￠ﾸﾭ￠ﾸﾊ &quot; ￠ﾸﾁ￠ﾸﾲ￠ﾸﾣ￠ﾹﾃ￠ﾸﾫ￠ﾹﾉ ￠ﾸﾄ￠ﾸﾷ￠ﾸﾭ￠ﾸﾁ￠ﾸﾲ￠ﾸﾣ￠ﾸﾪ￠ﾸﾷ￠ﾹﾈ￠ﾸﾭ￠ﾸﾪ￠ﾸﾲ￠ﾸﾣ￠ﾸﾗ￠ﾸﾵ￠ﾹﾈ￠ﾸﾔ￠ﾸﾵ￠ﾸﾗ￠ﾸﾵ￠ﾹﾈ￠ﾸﾪ￠ﾸﾸ￠ﾸﾔ &quot; TrueMove H : Giving">
            <a:hlinkClick r:id="" action="ppaction://media"/>
            <a:extLst>
              <a:ext uri="{FF2B5EF4-FFF2-40B4-BE49-F238E27FC236}">
                <a16:creationId xmlns:a16="http://schemas.microsoft.com/office/drawing/2014/main" id="{B5BED103-3D97-43B6-AA7F-6BB379D57B90}"/>
              </a:ext>
            </a:extLst>
          </p:cNvPr>
          <p:cNvPicPr>
            <a:picLocks noRot="1" noChangeAspect="1"/>
          </p:cNvPicPr>
          <p:nvPr>
            <a:videoFile r:link="rId1"/>
          </p:nvPr>
        </p:nvPicPr>
        <p:blipFill rotWithShape="1">
          <a:blip r:embed="rId4"/>
          <a:srcRect t="7926"/>
          <a:stretch/>
        </p:blipFill>
        <p:spPr>
          <a:xfrm>
            <a:off x="1601242" y="648269"/>
            <a:ext cx="5941515" cy="40999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40FA6777-F34E-2442-B3BE-DDB069B1D674}"/>
              </a:ext>
            </a:extLst>
          </p:cNvPr>
          <p:cNvSpPr txBox="1"/>
          <p:nvPr/>
        </p:nvSpPr>
        <p:spPr>
          <a:xfrm>
            <a:off x="2278379" y="4809413"/>
            <a:ext cx="4587240" cy="276999"/>
          </a:xfrm>
          <a:prstGeom prst="rect">
            <a:avLst/>
          </a:prstGeom>
          <a:noFill/>
        </p:spPr>
        <p:txBody>
          <a:bodyPr wrap="square">
            <a:spAutoFit/>
          </a:bodyPr>
          <a:lstStyle/>
          <a:p>
            <a:pPr algn="ctr"/>
            <a:r>
              <a:rPr lang="en-US" sz="1200" dirty="0">
                <a:hlinkClick r:id="rId5"/>
              </a:rPr>
              <a:t>https://youtu.be/7s22HX18wDY</a:t>
            </a:r>
            <a:endParaRPr lang="en-US" sz="1200" dirty="0"/>
          </a:p>
        </p:txBody>
      </p:sp>
      <p:pic>
        <p:nvPicPr>
          <p:cNvPr id="5" name="Picture 4">
            <a:hlinkClick r:id="rId5"/>
            <a:extLst>
              <a:ext uri="{FF2B5EF4-FFF2-40B4-BE49-F238E27FC236}">
                <a16:creationId xmlns:a16="http://schemas.microsoft.com/office/drawing/2014/main" id="{B05DB017-1596-9C1A-6743-7C927AD8EA77}"/>
              </a:ext>
            </a:extLst>
          </p:cNvPr>
          <p:cNvPicPr>
            <a:picLocks noChangeAspect="1"/>
          </p:cNvPicPr>
          <p:nvPr/>
        </p:nvPicPr>
        <p:blipFill>
          <a:blip r:embed="rId6"/>
          <a:stretch>
            <a:fillRect/>
          </a:stretch>
        </p:blipFill>
        <p:spPr>
          <a:xfrm>
            <a:off x="1601241" y="851312"/>
            <a:ext cx="5941516" cy="3693887"/>
          </a:xfrm>
          <a:prstGeom prst="rect">
            <a:avLst/>
          </a:prstGeom>
        </p:spPr>
      </p:pic>
    </p:spTree>
    <p:extLst>
      <p:ext uri="{BB962C8B-B14F-4D97-AF65-F5344CB8AC3E}">
        <p14:creationId xmlns:p14="http://schemas.microsoft.com/office/powerpoint/2010/main" val="210649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9DC990-B381-4B71-9F49-A9F4F84C43A5}"/>
              </a:ext>
            </a:extLst>
          </p:cNvPr>
          <p:cNvSpPr/>
          <p:nvPr/>
        </p:nvSpPr>
        <p:spPr>
          <a:xfrm>
            <a:off x="61209" y="75458"/>
            <a:ext cx="5755102" cy="461665"/>
          </a:xfrm>
          <a:prstGeom prst="rect">
            <a:avLst/>
          </a:prstGeom>
        </p:spPr>
        <p:txBody>
          <a:bodyPr wrap="none">
            <a:spAutoFit/>
          </a:bodyPr>
          <a:lstStyle/>
          <a:p>
            <a:pPr defTabSz="342900"/>
            <a:r>
              <a:rPr lang="en-US" sz="2400" b="1" dirty="0">
                <a:solidFill>
                  <a:prstClr val="white"/>
                </a:solidFill>
                <a:latin typeface="Roboto" panose="02000000000000000000" pitchFamily="2" charset="0"/>
                <a:ea typeface="Roboto" panose="02000000000000000000" pitchFamily="2" charset="0"/>
                <a:cs typeface="Roboto" panose="02000000000000000000" pitchFamily="2" charset="0"/>
              </a:rPr>
              <a:t>Moments That Affect A Life’s Trajectory</a:t>
            </a:r>
          </a:p>
        </p:txBody>
      </p:sp>
      <p:pic>
        <p:nvPicPr>
          <p:cNvPr id="7" name="Picture 6">
            <a:extLst>
              <a:ext uri="{FF2B5EF4-FFF2-40B4-BE49-F238E27FC236}">
                <a16:creationId xmlns:a16="http://schemas.microsoft.com/office/drawing/2014/main" id="{E047FF31-EDC3-FFD1-31A5-8A82801D7B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87780" y="1245133"/>
            <a:ext cx="6568440" cy="36481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54618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934E2D-2751-D396-F02A-80EF050EF4B1}"/>
              </a:ext>
            </a:extLst>
          </p:cNvPr>
          <p:cNvSpPr>
            <a:spLocks noGrp="1"/>
          </p:cNvSpPr>
          <p:nvPr>
            <p:ph type="sldNum" sz="quarter" idx="11"/>
          </p:nvPr>
        </p:nvSpPr>
        <p:spPr/>
        <p:txBody>
          <a:bodyPr/>
          <a:lstStyle/>
          <a:p>
            <a:pPr defTabSz="685800"/>
            <a:fld id="{0997F69B-C601-4671-83DA-CD711E663B8B}" type="slidenum">
              <a:rPr lang="en-US">
                <a:latin typeface="Calibri"/>
              </a:rPr>
              <a:pPr defTabSz="685800"/>
              <a:t>55</a:t>
            </a:fld>
            <a:endParaRPr lang="en-US">
              <a:latin typeface="Calibri"/>
            </a:endParaRPr>
          </a:p>
        </p:txBody>
      </p:sp>
      <p:pic>
        <p:nvPicPr>
          <p:cNvPr id="12" name="Picture 11">
            <a:extLst>
              <a:ext uri="{FF2B5EF4-FFF2-40B4-BE49-F238E27FC236}">
                <a16:creationId xmlns:a16="http://schemas.microsoft.com/office/drawing/2014/main" id="{9B4B1991-4073-422D-D502-4F1ED365A828}"/>
              </a:ext>
            </a:extLst>
          </p:cNvPr>
          <p:cNvPicPr>
            <a:picLocks noChangeAspect="1"/>
          </p:cNvPicPr>
          <p:nvPr/>
        </p:nvPicPr>
        <p:blipFill>
          <a:blip r:embed="rId2"/>
          <a:stretch>
            <a:fillRect/>
          </a:stretch>
        </p:blipFill>
        <p:spPr>
          <a:xfrm>
            <a:off x="2705780" y="692424"/>
            <a:ext cx="3253116" cy="2147971"/>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17A52033-5446-9DAD-925F-B7FA4290E324}"/>
              </a:ext>
            </a:extLst>
          </p:cNvPr>
          <p:cNvSpPr txBox="1"/>
          <p:nvPr/>
        </p:nvSpPr>
        <p:spPr>
          <a:xfrm>
            <a:off x="1202547" y="3138364"/>
            <a:ext cx="6522086" cy="1846659"/>
          </a:xfrm>
          <a:prstGeom prst="rect">
            <a:avLst/>
          </a:prstGeom>
          <a:noFill/>
        </p:spPr>
        <p:txBody>
          <a:bodyPr wrap="square">
            <a:spAutoFit/>
          </a:bodyPr>
          <a:lstStyle/>
          <a:p>
            <a:pPr marL="128588" indent="-128588" defTabSz="685800">
              <a:buClr>
                <a:srgbClr val="D9531E"/>
              </a:buClr>
              <a:buFont typeface="Arial" panose="020B0604020202020204" pitchFamily="34" charset="0"/>
              <a:buChar char="•"/>
            </a:pPr>
            <a:r>
              <a:rPr lang="en-US" sz="1500" dirty="0">
                <a:solidFill>
                  <a:srgbClr val="00447C"/>
                </a:solidFill>
                <a:latin typeface="Roboto" panose="02000000000000000000" pitchFamily="2" charset="0"/>
                <a:ea typeface="Roboto" panose="02000000000000000000" pitchFamily="2" charset="0"/>
                <a:cs typeface="Roboto" panose="02000000000000000000" pitchFamily="2" charset="0"/>
              </a:rPr>
              <a:t>When you add energy to increase the temperature from 26° to 27° you won’t see any apparent change in the ice.  28°, 29°, 30°, 31°. It doesn’t look like the energy you put in is making any difference. You may </a:t>
            </a:r>
            <a:r>
              <a:rPr lang="en-US" sz="1500" i="1" dirty="0">
                <a:solidFill>
                  <a:srgbClr val="00447C"/>
                </a:solidFill>
                <a:latin typeface="Roboto" panose="02000000000000000000" pitchFamily="2" charset="0"/>
                <a:ea typeface="Roboto" panose="02000000000000000000" pitchFamily="2" charset="0"/>
                <a:cs typeface="Roboto" panose="02000000000000000000" pitchFamily="2" charset="0"/>
              </a:rPr>
              <a:t>feel like </a:t>
            </a:r>
            <a:r>
              <a:rPr lang="en-US" sz="1500" dirty="0">
                <a:solidFill>
                  <a:srgbClr val="00447C"/>
                </a:solidFill>
                <a:latin typeface="Roboto" panose="02000000000000000000" pitchFamily="2" charset="0"/>
                <a:ea typeface="Roboto" panose="02000000000000000000" pitchFamily="2" charset="0"/>
                <a:cs typeface="Roboto" panose="02000000000000000000" pitchFamily="2" charset="0"/>
              </a:rPr>
              <a:t>quitting, but you keep going. And THEN…after </a:t>
            </a:r>
            <a:r>
              <a:rPr lang="en-US" sz="1500" b="1" dirty="0">
                <a:solidFill>
                  <a:srgbClr val="D9531E"/>
                </a:solidFill>
                <a:latin typeface="Roboto" panose="02000000000000000000" pitchFamily="2" charset="0"/>
                <a:ea typeface="Roboto" panose="02000000000000000000" pitchFamily="2" charset="0"/>
                <a:cs typeface="Roboto" panose="02000000000000000000" pitchFamily="2" charset="0"/>
              </a:rPr>
              <a:t>32°</a:t>
            </a:r>
            <a:r>
              <a:rPr lang="en-US" sz="1500" dirty="0">
                <a:solidFill>
                  <a:srgbClr val="00447C"/>
                </a:solidFill>
                <a:latin typeface="Roboto" panose="02000000000000000000" pitchFamily="2" charset="0"/>
                <a:ea typeface="Roboto" panose="02000000000000000000" pitchFamily="2" charset="0"/>
                <a:cs typeface="Roboto" panose="02000000000000000000" pitchFamily="2" charset="0"/>
              </a:rPr>
              <a:t>…the ice begins to melt!</a:t>
            </a:r>
            <a:br>
              <a:rPr lang="en-US" sz="1500" dirty="0">
                <a:solidFill>
                  <a:srgbClr val="00447C"/>
                </a:solidFill>
                <a:latin typeface="Roboto" panose="02000000000000000000" pitchFamily="2" charset="0"/>
                <a:ea typeface="Roboto" panose="02000000000000000000" pitchFamily="2" charset="0"/>
                <a:cs typeface="Roboto" panose="02000000000000000000" pitchFamily="2" charset="0"/>
              </a:rPr>
            </a:br>
            <a:endParaRPr lang="en-US" sz="900" b="1" dirty="0">
              <a:solidFill>
                <a:srgbClr val="D9531E"/>
              </a:solidFill>
              <a:latin typeface="Roboto" panose="02000000000000000000" pitchFamily="2" charset="0"/>
              <a:ea typeface="Roboto" panose="02000000000000000000" pitchFamily="2" charset="0"/>
              <a:cs typeface="Roboto" panose="02000000000000000000" pitchFamily="2" charset="0"/>
            </a:endParaRPr>
          </a:p>
          <a:p>
            <a:pPr marL="128588" indent="-128588" defTabSz="685800">
              <a:buClr>
                <a:srgbClr val="D9531E"/>
              </a:buClr>
              <a:buFont typeface="Arial" panose="020B0604020202020204" pitchFamily="34" charset="0"/>
              <a:buChar char="•"/>
            </a:pPr>
            <a:r>
              <a:rPr lang="en-US" sz="1500" dirty="0">
                <a:solidFill>
                  <a:srgbClr val="D9531E"/>
                </a:solidFill>
                <a:latin typeface="Roboto" panose="02000000000000000000" pitchFamily="2" charset="0"/>
                <a:ea typeface="Roboto" panose="02000000000000000000" pitchFamily="2" charset="0"/>
                <a:cs typeface="Roboto" panose="02000000000000000000" pitchFamily="2" charset="0"/>
              </a:rPr>
              <a:t>Breakthrough moments </a:t>
            </a:r>
            <a:r>
              <a:rPr lang="en-US" sz="1500" dirty="0">
                <a:solidFill>
                  <a:srgbClr val="00447C"/>
                </a:solidFill>
                <a:latin typeface="Roboto" panose="02000000000000000000" pitchFamily="2" charset="0"/>
                <a:ea typeface="Roboto" panose="02000000000000000000" pitchFamily="2" charset="0"/>
                <a:cs typeface="Roboto" panose="02000000000000000000" pitchFamily="2" charset="0"/>
              </a:rPr>
              <a:t>are often the result of many previous actions, which build up the potential required to unleash a major change... </a:t>
            </a:r>
            <a:br>
              <a:rPr lang="en-US" sz="1500" dirty="0">
                <a:solidFill>
                  <a:srgbClr val="00447C"/>
                </a:solidFill>
                <a:latin typeface="Roboto" panose="02000000000000000000" pitchFamily="2" charset="0"/>
                <a:ea typeface="Roboto" panose="02000000000000000000" pitchFamily="2" charset="0"/>
                <a:cs typeface="Roboto" panose="02000000000000000000" pitchFamily="2" charset="0"/>
              </a:rPr>
            </a:br>
            <a:r>
              <a:rPr lang="en-US" sz="1500" dirty="0">
                <a:solidFill>
                  <a:srgbClr val="00447C"/>
                </a:solidFill>
                <a:latin typeface="Roboto" panose="02000000000000000000" pitchFamily="2" charset="0"/>
                <a:ea typeface="Roboto" panose="02000000000000000000" pitchFamily="2" charset="0"/>
                <a:cs typeface="Roboto" panose="02000000000000000000" pitchFamily="2" charset="0"/>
              </a:rPr>
              <a:t>And this includes </a:t>
            </a:r>
            <a:r>
              <a:rPr lang="en-US" sz="1500" dirty="0">
                <a:solidFill>
                  <a:srgbClr val="D9531E"/>
                </a:solidFill>
                <a:latin typeface="Roboto" panose="02000000000000000000" pitchFamily="2" charset="0"/>
                <a:ea typeface="Roboto" panose="02000000000000000000" pitchFamily="2" charset="0"/>
                <a:cs typeface="Roboto" panose="02000000000000000000" pitchFamily="2" charset="0"/>
              </a:rPr>
              <a:t>trust</a:t>
            </a:r>
            <a:r>
              <a:rPr lang="en-US" sz="1500" dirty="0">
                <a:solidFill>
                  <a:srgbClr val="00447C"/>
                </a:solidFill>
                <a:latin typeface="Roboto" panose="02000000000000000000" pitchFamily="2" charset="0"/>
                <a:ea typeface="Roboto" panose="02000000000000000000" pitchFamily="2" charset="0"/>
                <a:cs typeface="Roboto" panose="02000000000000000000" pitchFamily="2" charset="0"/>
              </a:rPr>
              <a:t> within </a:t>
            </a:r>
            <a:r>
              <a:rPr lang="en-US" sz="1500" dirty="0">
                <a:solidFill>
                  <a:srgbClr val="D9531E"/>
                </a:solidFill>
                <a:latin typeface="Roboto" panose="02000000000000000000" pitchFamily="2" charset="0"/>
                <a:ea typeface="Roboto" panose="02000000000000000000" pitchFamily="2" charset="0"/>
                <a:cs typeface="Roboto" panose="02000000000000000000" pitchFamily="2" charset="0"/>
              </a:rPr>
              <a:t>relationships</a:t>
            </a:r>
            <a:r>
              <a:rPr lang="en-US" sz="1500" dirty="0">
                <a:solidFill>
                  <a:srgbClr val="00447C"/>
                </a:solidFill>
                <a:latin typeface="Roboto" panose="02000000000000000000" pitchFamily="2" charset="0"/>
                <a:ea typeface="Roboto" panose="02000000000000000000" pitchFamily="2" charset="0"/>
                <a:cs typeface="Roboto" panose="02000000000000000000" pitchFamily="2" charset="0"/>
              </a:rPr>
              <a:t>!</a:t>
            </a:r>
          </a:p>
        </p:txBody>
      </p:sp>
      <p:grpSp>
        <p:nvGrpSpPr>
          <p:cNvPr id="14" name="Group 13">
            <a:extLst>
              <a:ext uri="{FF2B5EF4-FFF2-40B4-BE49-F238E27FC236}">
                <a16:creationId xmlns:a16="http://schemas.microsoft.com/office/drawing/2014/main" id="{AF4F1D25-4FA6-0E7C-579E-4F901515A5FE}"/>
              </a:ext>
            </a:extLst>
          </p:cNvPr>
          <p:cNvGrpSpPr/>
          <p:nvPr/>
        </p:nvGrpSpPr>
        <p:grpSpPr>
          <a:xfrm>
            <a:off x="7363862" y="4453528"/>
            <a:ext cx="424339" cy="597699"/>
            <a:chOff x="8138160" y="4588523"/>
            <a:chExt cx="565785" cy="796932"/>
          </a:xfrm>
        </p:grpSpPr>
        <p:pic>
          <p:nvPicPr>
            <p:cNvPr id="15" name="Picture 14" descr="An orange exclamation mark&#10;&#10;Description automatically generated">
              <a:extLst>
                <a:ext uri="{FF2B5EF4-FFF2-40B4-BE49-F238E27FC236}">
                  <a16:creationId xmlns:a16="http://schemas.microsoft.com/office/drawing/2014/main" id="{EE66FBC6-FB49-CBFE-B984-93CF8E09F0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38160" y="4588523"/>
              <a:ext cx="377190" cy="708660"/>
            </a:xfrm>
            <a:prstGeom prst="rect">
              <a:avLst/>
            </a:prstGeom>
          </p:spPr>
        </p:pic>
        <p:pic>
          <p:nvPicPr>
            <p:cNvPr id="16" name="Picture 15" descr="An orange exclamation mark&#10;&#10;Description automatically generated">
              <a:extLst>
                <a:ext uri="{FF2B5EF4-FFF2-40B4-BE49-F238E27FC236}">
                  <a16:creationId xmlns:a16="http://schemas.microsoft.com/office/drawing/2014/main" id="{494ECB98-675D-820B-182D-A371FECE764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26755" y="4676795"/>
              <a:ext cx="377190" cy="708660"/>
            </a:xfrm>
            <a:prstGeom prst="rect">
              <a:avLst/>
            </a:prstGeom>
          </p:spPr>
        </p:pic>
      </p:grpSp>
      <p:sp>
        <p:nvSpPr>
          <p:cNvPr id="24" name="Title 1">
            <a:extLst>
              <a:ext uri="{FF2B5EF4-FFF2-40B4-BE49-F238E27FC236}">
                <a16:creationId xmlns:a16="http://schemas.microsoft.com/office/drawing/2014/main" id="{5A68C024-39DE-F6AD-1B56-29FE73CDC913}"/>
              </a:ext>
            </a:extLst>
          </p:cNvPr>
          <p:cNvSpPr txBox="1">
            <a:spLocks/>
          </p:cNvSpPr>
          <p:nvPr/>
        </p:nvSpPr>
        <p:spPr>
          <a:xfrm>
            <a:off x="1426464" y="100265"/>
            <a:ext cx="5715000" cy="489771"/>
          </a:xfrm>
          <a:prstGeom prst="rect">
            <a:avLst/>
          </a:prstGeom>
        </p:spPr>
        <p:txBody>
          <a:bodyPr vert="horz" lIns="68580" tIns="34290" rIns="68580" bIns="34290" rtlCol="0" anchor="b">
            <a:noAutofit/>
          </a:bodyPr>
          <a:lstStyle>
            <a:lvl1pPr algn="ctr" defTabSz="914400" rtl="0" eaLnBrk="1" latinLnBrk="0" hangingPunct="1">
              <a:spcBef>
                <a:spcPct val="0"/>
              </a:spcBef>
              <a:buNone/>
              <a:defRPr sz="2200" b="1" kern="1200" cap="none" spc="-100" baseline="0">
                <a:ln>
                  <a:noFill/>
                </a:ln>
                <a:solidFill>
                  <a:schemeClr val="tx2"/>
                </a:solidFill>
                <a:effectLst/>
                <a:latin typeface="+mj-lt"/>
                <a:ea typeface="+mj-ea"/>
                <a:cs typeface="+mj-cs"/>
              </a:defRPr>
            </a:lvl1pPr>
          </a:lstStyle>
          <a:p>
            <a:pPr defTabSz="685800"/>
            <a:r>
              <a:rPr lang="en-US" sz="3450" spc="-75" dirty="0">
                <a:solidFill>
                  <a:srgbClr val="D9531E"/>
                </a:solidFill>
                <a:latin typeface="Cambria"/>
              </a:rPr>
              <a:t>Critical Threshold</a:t>
            </a:r>
            <a:r>
              <a:rPr lang="en-US" sz="3450" spc="-75" dirty="0">
                <a:solidFill>
                  <a:srgbClr val="00447C"/>
                </a:solidFill>
                <a:latin typeface="Cambria"/>
              </a:rPr>
              <a:t> of Change</a:t>
            </a:r>
          </a:p>
        </p:txBody>
      </p:sp>
      <p:pic>
        <p:nvPicPr>
          <p:cNvPr id="2" name="Picture 1" descr="Logo&#10;&#10;Description automatically generated">
            <a:extLst>
              <a:ext uri="{FF2B5EF4-FFF2-40B4-BE49-F238E27FC236}">
                <a16:creationId xmlns:a16="http://schemas.microsoft.com/office/drawing/2014/main" id="{E1F2D46B-2318-5DB4-657C-2741AA06EE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75162" y="4667775"/>
            <a:ext cx="461891" cy="422675"/>
          </a:xfrm>
          <a:prstGeom prst="rect">
            <a:avLst/>
          </a:prstGeom>
          <a:solidFill>
            <a:schemeClr val="bg1"/>
          </a:solidFill>
          <a:effectLst>
            <a:softEdge rad="22225"/>
          </a:effectLst>
        </p:spPr>
      </p:pic>
    </p:spTree>
    <p:extLst>
      <p:ext uri="{BB962C8B-B14F-4D97-AF65-F5344CB8AC3E}">
        <p14:creationId xmlns:p14="http://schemas.microsoft.com/office/powerpoint/2010/main" val="91463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4" name="Google Shape;404;p47"/>
          <p:cNvSpPr txBox="1">
            <a:spLocks noGrp="1"/>
          </p:cNvSpPr>
          <p:nvPr>
            <p:ph type="ctrTitle"/>
          </p:nvPr>
        </p:nvSpPr>
        <p:spPr>
          <a:xfrm>
            <a:off x="142072" y="0"/>
            <a:ext cx="6123000" cy="71166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sz="2400" b="1" dirty="0">
                <a:solidFill>
                  <a:schemeClr val="bg1"/>
                </a:solidFill>
                <a:latin typeface="Roboto"/>
                <a:ea typeface="Roboto"/>
                <a:cs typeface="Roboto"/>
                <a:sym typeface="Roboto"/>
              </a:rPr>
              <a:t>Final reflection</a:t>
            </a:r>
            <a:endParaRPr sz="2400" b="1" dirty="0">
              <a:solidFill>
                <a:schemeClr val="bg1"/>
              </a:solidFill>
              <a:latin typeface="Roboto"/>
              <a:ea typeface="Roboto"/>
              <a:cs typeface="Roboto"/>
              <a:sym typeface="Roboto"/>
            </a:endParaRPr>
          </a:p>
        </p:txBody>
      </p:sp>
      <p:sp>
        <p:nvSpPr>
          <p:cNvPr id="405" name="Google Shape;405;p47"/>
          <p:cNvSpPr txBox="1"/>
          <p:nvPr/>
        </p:nvSpPr>
        <p:spPr>
          <a:xfrm>
            <a:off x="449580" y="1796515"/>
            <a:ext cx="8244840" cy="2494644"/>
          </a:xfrm>
          <a:prstGeom prst="rect">
            <a:avLst/>
          </a:prstGeom>
          <a:noFill/>
          <a:ln>
            <a:noFill/>
          </a:ln>
        </p:spPr>
        <p:txBody>
          <a:bodyPr spcFirstLastPara="1" wrap="square" lIns="91425" tIns="91425" rIns="91425" bIns="91425" anchor="t" anchorCtr="0">
            <a:noAutofit/>
          </a:bodyPr>
          <a:lstStyle/>
          <a:p>
            <a:pPr marL="457200" marR="0" lvl="0" indent="-330200" algn="l" defTabSz="914400" rtl="0" eaLnBrk="1" fontAlgn="auto" latinLnBrk="0" hangingPunct="1">
              <a:lnSpc>
                <a:spcPct val="100000"/>
              </a:lnSpc>
              <a:spcBef>
                <a:spcPts val="0"/>
              </a:spcBef>
              <a:spcAft>
                <a:spcPts val="0"/>
              </a:spcAft>
              <a:buClr>
                <a:prstClr val="black"/>
              </a:buClr>
              <a:buSzPts val="1600"/>
              <a:buFont typeface="Noto Sans Symbols"/>
              <a:buChar char="●"/>
              <a:tabLst/>
              <a:defRPr/>
            </a:pPr>
            <a:r>
              <a:rPr kumimoji="0" lang="en" sz="1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What new ideas about student behavior have you learned about today?</a:t>
            </a:r>
          </a:p>
          <a:p>
            <a:pPr marL="457200" marR="0" lvl="0" indent="-330200" algn="l" defTabSz="914400" rtl="0" eaLnBrk="1" fontAlgn="auto" latinLnBrk="0" hangingPunct="1">
              <a:lnSpc>
                <a:spcPct val="100000"/>
              </a:lnSpc>
              <a:spcBef>
                <a:spcPts val="0"/>
              </a:spcBef>
              <a:spcAft>
                <a:spcPts val="0"/>
              </a:spcAft>
              <a:buClr>
                <a:prstClr val="black"/>
              </a:buClr>
              <a:buSzPts val="1600"/>
              <a:buFont typeface="Noto Sans Symbols"/>
              <a:buChar char="●"/>
              <a:tabLst/>
              <a:defRPr/>
            </a:pPr>
            <a:endParaRPr kumimoji="0" lang="en" sz="1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endParaRPr>
          </a:p>
          <a:p>
            <a:pPr marL="457200" marR="0" lvl="0" indent="-330200" algn="l" defTabSz="914400" rtl="0" eaLnBrk="1" fontAlgn="auto" latinLnBrk="0" hangingPunct="1">
              <a:lnSpc>
                <a:spcPct val="100000"/>
              </a:lnSpc>
              <a:spcBef>
                <a:spcPts val="0"/>
              </a:spcBef>
              <a:spcAft>
                <a:spcPts val="0"/>
              </a:spcAft>
              <a:buClr>
                <a:prstClr val="black"/>
              </a:buClr>
              <a:buSzPts val="1600"/>
              <a:buFont typeface="Roboto Light"/>
              <a:buChar char="●"/>
              <a:tabLst/>
              <a:defRPr/>
            </a:pPr>
            <a:r>
              <a:rPr kumimoji="0" lang="en" sz="1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What will you do differently </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move</a:t>
            </a:r>
            <a:r>
              <a:rPr kumimoji="0" lang="en" sz="1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 forward?</a:t>
            </a:r>
          </a:p>
          <a:p>
            <a:pPr marL="127000" marR="0" lvl="0" indent="0" algn="l" defTabSz="914400" rtl="0" eaLnBrk="1" fontAlgn="auto" latinLnBrk="0" hangingPunct="1">
              <a:lnSpc>
                <a:spcPct val="100000"/>
              </a:lnSpc>
              <a:spcBef>
                <a:spcPts val="0"/>
              </a:spcBef>
              <a:spcAft>
                <a:spcPts val="0"/>
              </a:spcAft>
              <a:buClr>
                <a:prstClr val="black"/>
              </a:buClr>
              <a:buSzPts val="1600"/>
              <a:buFontTx/>
              <a:buNone/>
              <a:tabLst/>
              <a:defRPr/>
            </a:pPr>
            <a:endPar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endParaRPr>
          </a:p>
          <a:p>
            <a:pPr marL="457200" marR="0" lvl="0" indent="-330200" algn="l" defTabSz="914400" rtl="0" eaLnBrk="1" fontAlgn="auto" latinLnBrk="0" hangingPunct="1">
              <a:lnSpc>
                <a:spcPct val="100000"/>
              </a:lnSpc>
              <a:spcBef>
                <a:spcPts val="0"/>
              </a:spcBef>
              <a:spcAft>
                <a:spcPts val="0"/>
              </a:spcAft>
              <a:buClr>
                <a:prstClr val="black"/>
              </a:buClr>
              <a:buSzPts val="1600"/>
              <a:buFont typeface="Roboto Light"/>
              <a:buChar char="●"/>
              <a:tabLst/>
              <a:defRPr/>
            </a:pPr>
            <a:r>
              <a:rPr kumimoji="0" lang="en" sz="1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What additional questions about student behavior or student behavior do you have?</a:t>
            </a:r>
          </a:p>
          <a:p>
            <a:pPr marL="457200" marR="0" lvl="0" indent="-330200" algn="l" defTabSz="914400" rtl="0" eaLnBrk="1" fontAlgn="auto" latinLnBrk="0" hangingPunct="1">
              <a:lnSpc>
                <a:spcPct val="100000"/>
              </a:lnSpc>
              <a:spcBef>
                <a:spcPts val="0"/>
              </a:spcBef>
              <a:spcAft>
                <a:spcPts val="0"/>
              </a:spcAft>
              <a:buClr>
                <a:prstClr val="black"/>
              </a:buClr>
              <a:buSzPts val="1600"/>
              <a:buFont typeface="Roboto Light"/>
              <a:buChar char="●"/>
              <a:tabLst/>
              <a:defRPr/>
            </a:pPr>
            <a:endParaRPr kumimoji="0" lang="en" sz="1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endParaRPr>
          </a:p>
          <a:p>
            <a:pPr marL="457200" marR="0" lvl="0" indent="-330200" algn="l" defTabSz="914400" rtl="0" eaLnBrk="1" fontAlgn="auto" latinLnBrk="0" hangingPunct="1">
              <a:lnSpc>
                <a:spcPct val="100000"/>
              </a:lnSpc>
              <a:spcBef>
                <a:spcPts val="0"/>
              </a:spcBef>
              <a:spcAft>
                <a:spcPts val="0"/>
              </a:spcAft>
              <a:buClr>
                <a:prstClr val="black"/>
              </a:buClr>
              <a:buSzPts val="1600"/>
              <a:buFont typeface="Roboto Light"/>
              <a:buChar char="●"/>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How can you take this back to your team? </a:t>
            </a:r>
          </a:p>
          <a:p>
            <a:pPr marL="457200" marR="0" lvl="0" indent="-330200" algn="l" defTabSz="914400" rtl="0" eaLnBrk="1" fontAlgn="auto" latinLnBrk="0" hangingPunct="1">
              <a:lnSpc>
                <a:spcPct val="100000"/>
              </a:lnSpc>
              <a:spcBef>
                <a:spcPts val="0"/>
              </a:spcBef>
              <a:spcAft>
                <a:spcPts val="0"/>
              </a:spcAft>
              <a:buClr>
                <a:prstClr val="black"/>
              </a:buClr>
              <a:buSzPts val="1600"/>
              <a:buFont typeface="Roboto Light"/>
              <a:buChar char="●"/>
              <a:tabLst/>
              <a:defRPr/>
            </a:pPr>
            <a:endPar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endParaRPr>
          </a:p>
          <a:p>
            <a:pPr marL="457200" marR="0" lvl="0" indent="-330200" algn="l" defTabSz="914400" rtl="0" eaLnBrk="1" fontAlgn="auto" latinLnBrk="0" hangingPunct="1">
              <a:lnSpc>
                <a:spcPct val="100000"/>
              </a:lnSpc>
              <a:spcBef>
                <a:spcPts val="0"/>
              </a:spcBef>
              <a:spcAft>
                <a:spcPts val="0"/>
              </a:spcAft>
              <a:buClr>
                <a:prstClr val="black"/>
              </a:buClr>
              <a:buSzPts val="1600"/>
              <a:buFont typeface="Roboto Light"/>
              <a:buChar char="●"/>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rPr>
              <a:t>What do you need from your teacher, school to support your efforts?</a:t>
            </a:r>
            <a:endParaRPr kumimoji="0" sz="1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2" name="Slide Number Placeholder 3">
            <a:extLst>
              <a:ext uri="{FF2B5EF4-FFF2-40B4-BE49-F238E27FC236}">
                <a16:creationId xmlns:a16="http://schemas.microsoft.com/office/drawing/2014/main" id="{D3BFDC77-B638-D4B5-5F33-06BA6E643D9D}"/>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56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5">
                                            <p:txEl>
                                              <p:pRg st="0" end="0"/>
                                            </p:txEl>
                                          </p:spTgt>
                                        </p:tgtEl>
                                        <p:attrNameLst>
                                          <p:attrName>style.visibility</p:attrName>
                                        </p:attrNameLst>
                                      </p:cBhvr>
                                      <p:to>
                                        <p:strVal val="visible"/>
                                      </p:to>
                                    </p:set>
                                    <p:animEffect transition="in" filter="fade">
                                      <p:cBhvr>
                                        <p:cTn id="7" dur="500"/>
                                        <p:tgtEl>
                                          <p:spTgt spid="4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5">
                                            <p:txEl>
                                              <p:pRg st="2" end="2"/>
                                            </p:txEl>
                                          </p:spTgt>
                                        </p:tgtEl>
                                        <p:attrNameLst>
                                          <p:attrName>style.visibility</p:attrName>
                                        </p:attrNameLst>
                                      </p:cBhvr>
                                      <p:to>
                                        <p:strVal val="visible"/>
                                      </p:to>
                                    </p:set>
                                    <p:animEffect transition="in" filter="fade">
                                      <p:cBhvr>
                                        <p:cTn id="12" dur="500"/>
                                        <p:tgtEl>
                                          <p:spTgt spid="40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5">
                                            <p:txEl>
                                              <p:pRg st="4" end="4"/>
                                            </p:txEl>
                                          </p:spTgt>
                                        </p:tgtEl>
                                        <p:attrNameLst>
                                          <p:attrName>style.visibility</p:attrName>
                                        </p:attrNameLst>
                                      </p:cBhvr>
                                      <p:to>
                                        <p:strVal val="visible"/>
                                      </p:to>
                                    </p:set>
                                    <p:animEffect transition="in" filter="fade">
                                      <p:cBhvr>
                                        <p:cTn id="17" dur="500"/>
                                        <p:tgtEl>
                                          <p:spTgt spid="40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5">
                                            <p:txEl>
                                              <p:pRg st="6" end="6"/>
                                            </p:txEl>
                                          </p:spTgt>
                                        </p:tgtEl>
                                        <p:attrNameLst>
                                          <p:attrName>style.visibility</p:attrName>
                                        </p:attrNameLst>
                                      </p:cBhvr>
                                      <p:to>
                                        <p:strVal val="visible"/>
                                      </p:to>
                                    </p:set>
                                    <p:animEffect transition="in" filter="fade">
                                      <p:cBhvr>
                                        <p:cTn id="22" dur="500"/>
                                        <p:tgtEl>
                                          <p:spTgt spid="40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05">
                                            <p:txEl>
                                              <p:pRg st="8" end="8"/>
                                            </p:txEl>
                                          </p:spTgt>
                                        </p:tgtEl>
                                        <p:attrNameLst>
                                          <p:attrName>style.visibility</p:attrName>
                                        </p:attrNameLst>
                                      </p:cBhvr>
                                      <p:to>
                                        <p:strVal val="visible"/>
                                      </p:to>
                                    </p:set>
                                    <p:animEffect transition="in" filter="fade">
                                      <p:cBhvr>
                                        <p:cTn id="27" dur="500"/>
                                        <p:tgtEl>
                                          <p:spTgt spid="40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2" name="Google Shape;412;p48"/>
          <p:cNvSpPr txBox="1">
            <a:spLocks noGrp="1"/>
          </p:cNvSpPr>
          <p:nvPr>
            <p:ph type="ctrTitle"/>
          </p:nvPr>
        </p:nvSpPr>
        <p:spPr>
          <a:xfrm>
            <a:off x="98612" y="102393"/>
            <a:ext cx="6995400" cy="57719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sz="2400" b="1" dirty="0">
                <a:solidFill>
                  <a:schemeClr val="bg1"/>
                </a:solidFill>
                <a:latin typeface="Roboto"/>
                <a:ea typeface="Roboto"/>
                <a:cs typeface="Roboto"/>
                <a:sym typeface="Roboto"/>
              </a:rPr>
              <a:t>What you learned today:</a:t>
            </a:r>
            <a:endParaRPr sz="2400" b="1" dirty="0">
              <a:solidFill>
                <a:schemeClr val="bg1"/>
              </a:solidFill>
              <a:latin typeface="Roboto"/>
              <a:ea typeface="Roboto"/>
              <a:cs typeface="Roboto"/>
              <a:sym typeface="Roboto"/>
            </a:endParaRPr>
          </a:p>
        </p:txBody>
      </p:sp>
      <p:graphicFrame>
        <p:nvGraphicFramePr>
          <p:cNvPr id="6" name="Content Placeholder 2">
            <a:extLst>
              <a:ext uri="{FF2B5EF4-FFF2-40B4-BE49-F238E27FC236}">
                <a16:creationId xmlns:a16="http://schemas.microsoft.com/office/drawing/2014/main" id="{EA22ED23-F3C1-400C-BE62-67621101CD5A}"/>
              </a:ext>
            </a:extLst>
          </p:cNvPr>
          <p:cNvGraphicFramePr>
            <a:graphicFrameLocks/>
          </p:cNvGraphicFramePr>
          <p:nvPr/>
        </p:nvGraphicFramePr>
        <p:xfrm>
          <a:off x="1876231" y="1173480"/>
          <a:ext cx="5391538" cy="37817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3">
            <a:extLst>
              <a:ext uri="{FF2B5EF4-FFF2-40B4-BE49-F238E27FC236}">
                <a16:creationId xmlns:a16="http://schemas.microsoft.com/office/drawing/2014/main" id="{AC63D3C7-411F-04AC-C91B-AA83CB47E97E}"/>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57</a:t>
            </a:fld>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ANK YOU YOU HAVE GOOD SKILLS - Napoleon Dynamite - Meme Generator">
            <a:extLst>
              <a:ext uri="{FF2B5EF4-FFF2-40B4-BE49-F238E27FC236}">
                <a16:creationId xmlns:a16="http://schemas.microsoft.com/office/drawing/2014/main" id="{BC7F7409-D97A-380C-9289-1012CA4C0B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87212" y="1005482"/>
            <a:ext cx="5569576" cy="38987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3">
            <a:extLst>
              <a:ext uri="{FF2B5EF4-FFF2-40B4-BE49-F238E27FC236}">
                <a16:creationId xmlns:a16="http://schemas.microsoft.com/office/drawing/2014/main" id="{96BC6498-A383-35A8-CC6D-86EE7A035F2B}"/>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58</a:t>
            </a:fld>
            <a:endParaRPr lang="en-US" dirty="0"/>
          </a:p>
        </p:txBody>
      </p:sp>
    </p:spTree>
    <p:extLst>
      <p:ext uri="{BB962C8B-B14F-4D97-AF65-F5344CB8AC3E}">
        <p14:creationId xmlns:p14="http://schemas.microsoft.com/office/powerpoint/2010/main" val="3768347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2" name="Picture 1">
            <a:extLst>
              <a:ext uri="{FF2B5EF4-FFF2-40B4-BE49-F238E27FC236}">
                <a16:creationId xmlns:a16="http://schemas.microsoft.com/office/drawing/2014/main" id="{DCC92D7B-6E6A-4A71-80CA-7077D53055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600000">
            <a:off x="6096706" y="111508"/>
            <a:ext cx="1812940" cy="2346848"/>
          </a:xfrm>
          <a:prstGeom prst="rect">
            <a:avLst/>
          </a:prstGeom>
        </p:spPr>
      </p:pic>
      <p:sp>
        <p:nvSpPr>
          <p:cNvPr id="1033" name="Rectangle 1032">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37460"/>
            <a:ext cx="4594860" cy="685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35" name="Rectangle 1034">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9140" y="2537460"/>
            <a:ext cx="4594860" cy="685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 name="Rectangle 3">
            <a:extLst>
              <a:ext uri="{FF2B5EF4-FFF2-40B4-BE49-F238E27FC236}">
                <a16:creationId xmlns:a16="http://schemas.microsoft.com/office/drawing/2014/main" id="{ED5973C8-0D7B-B3AD-ECE1-3D629E37ACFE}"/>
              </a:ext>
            </a:extLst>
          </p:cNvPr>
          <p:cNvSpPr/>
          <p:nvPr/>
        </p:nvSpPr>
        <p:spPr>
          <a:xfrm>
            <a:off x="327651" y="2854711"/>
            <a:ext cx="3856192" cy="19390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ed text on a black background&#10;&#10;Description automatically generated">
            <a:extLst>
              <a:ext uri="{FF2B5EF4-FFF2-40B4-BE49-F238E27FC236}">
                <a16:creationId xmlns:a16="http://schemas.microsoft.com/office/drawing/2014/main" id="{8EE32027-A3ED-5FF8-9B46-4D238AAB2105}"/>
              </a:ext>
            </a:extLst>
          </p:cNvPr>
          <p:cNvPicPr>
            <a:picLocks noChangeAspect="1"/>
          </p:cNvPicPr>
          <p:nvPr/>
        </p:nvPicPr>
        <p:blipFill>
          <a:blip r:embed="rId4"/>
          <a:stretch>
            <a:fillRect/>
          </a:stretch>
        </p:blipFill>
        <p:spPr>
          <a:xfrm>
            <a:off x="948519" y="3084984"/>
            <a:ext cx="2590143" cy="1485015"/>
          </a:xfrm>
          <a:prstGeom prst="rect">
            <a:avLst/>
          </a:prstGeom>
        </p:spPr>
      </p:pic>
      <p:pic>
        <p:nvPicPr>
          <p:cNvPr id="9" name="Picture 8">
            <a:extLst>
              <a:ext uri="{FF2B5EF4-FFF2-40B4-BE49-F238E27FC236}">
                <a16:creationId xmlns:a16="http://schemas.microsoft.com/office/drawing/2014/main" id="{F7B58657-EF24-DD8F-AA48-E928AC5E5E9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22732" y="2763971"/>
            <a:ext cx="3049615" cy="2120521"/>
          </a:xfrm>
          <a:prstGeom prst="rect">
            <a:avLst/>
          </a:prstGeom>
        </p:spPr>
      </p:pic>
      <p:pic>
        <p:nvPicPr>
          <p:cNvPr id="13" name="Picture 12">
            <a:extLst>
              <a:ext uri="{FF2B5EF4-FFF2-40B4-BE49-F238E27FC236}">
                <a16:creationId xmlns:a16="http://schemas.microsoft.com/office/drawing/2014/main" id="{74F5117A-F7F8-3A22-766C-4ED4FC9EACA6}"/>
              </a:ext>
            </a:extLst>
          </p:cNvPr>
          <p:cNvPicPr>
            <a:picLocks noChangeAspect="1"/>
          </p:cNvPicPr>
          <p:nvPr/>
        </p:nvPicPr>
        <p:blipFill>
          <a:blip r:embed="rId6"/>
          <a:stretch>
            <a:fillRect/>
          </a:stretch>
        </p:blipFill>
        <p:spPr>
          <a:xfrm flipH="1">
            <a:off x="8147411" y="2763962"/>
            <a:ext cx="533524" cy="2120530"/>
          </a:xfrm>
          <a:prstGeom prst="rect">
            <a:avLst/>
          </a:prstGeom>
        </p:spPr>
      </p:pic>
      <p:pic>
        <p:nvPicPr>
          <p:cNvPr id="15" name="Picture 14">
            <a:extLst>
              <a:ext uri="{FF2B5EF4-FFF2-40B4-BE49-F238E27FC236}">
                <a16:creationId xmlns:a16="http://schemas.microsoft.com/office/drawing/2014/main" id="{229BD619-2B7D-F1D4-67EA-B054671BCA21}"/>
              </a:ext>
            </a:extLst>
          </p:cNvPr>
          <p:cNvPicPr>
            <a:picLocks noChangeAspect="1"/>
          </p:cNvPicPr>
          <p:nvPr/>
        </p:nvPicPr>
        <p:blipFill>
          <a:blip r:embed="rId7"/>
          <a:stretch>
            <a:fillRect/>
          </a:stretch>
        </p:blipFill>
        <p:spPr>
          <a:xfrm>
            <a:off x="396230" y="171927"/>
            <a:ext cx="3692741" cy="2141790"/>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3">
            <a:extLst>
              <a:ext uri="{FF2B5EF4-FFF2-40B4-BE49-F238E27FC236}">
                <a16:creationId xmlns:a16="http://schemas.microsoft.com/office/drawing/2014/main" id="{2D55D0EA-CC3A-EA21-6B55-6D5A43F1FAD4}"/>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6</a:t>
            </a:fld>
            <a:endParaRPr lang="en-US" dirty="0"/>
          </a:p>
        </p:txBody>
      </p:sp>
    </p:spTree>
    <p:extLst>
      <p:ext uri="{BB962C8B-B14F-4D97-AF65-F5344CB8AC3E}">
        <p14:creationId xmlns:p14="http://schemas.microsoft.com/office/powerpoint/2010/main" val="1334763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whiteboard&#10;&#10;Description automatically generated">
            <a:extLst>
              <a:ext uri="{FF2B5EF4-FFF2-40B4-BE49-F238E27FC236}">
                <a16:creationId xmlns:a16="http://schemas.microsoft.com/office/drawing/2014/main" id="{07181102-0D2D-4E17-B3C0-B91F25179991}"/>
              </a:ext>
            </a:extLst>
          </p:cNvPr>
          <p:cNvPicPr>
            <a:picLocks noChangeAspect="1"/>
          </p:cNvPicPr>
          <p:nvPr/>
        </p:nvPicPr>
        <p:blipFill>
          <a:blip r:embed="rId3"/>
          <a:stretch>
            <a:fillRect/>
          </a:stretch>
        </p:blipFill>
        <p:spPr>
          <a:xfrm>
            <a:off x="2378668" y="482600"/>
            <a:ext cx="4386665" cy="4178300"/>
          </a:xfrm>
          <a:prstGeom prst="rect">
            <a:avLst/>
          </a:prstGeom>
        </p:spPr>
      </p:pic>
      <p:sp>
        <p:nvSpPr>
          <p:cNvPr id="4" name="Slide Number Placeholder 3">
            <a:extLst>
              <a:ext uri="{FF2B5EF4-FFF2-40B4-BE49-F238E27FC236}">
                <a16:creationId xmlns:a16="http://schemas.microsoft.com/office/drawing/2014/main" id="{842B40E7-7CE0-10CD-12DC-EF271FC976E3}"/>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7</a:t>
            </a:fld>
            <a:endParaRPr lang="en-US" dirty="0"/>
          </a:p>
        </p:txBody>
      </p:sp>
    </p:spTree>
    <p:extLst>
      <p:ext uri="{BB962C8B-B14F-4D97-AF65-F5344CB8AC3E}">
        <p14:creationId xmlns:p14="http://schemas.microsoft.com/office/powerpoint/2010/main" val="2303728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92E5F1F-694C-4D00-B2F5-BBED1C793598}"/>
              </a:ext>
            </a:extLst>
          </p:cNvPr>
          <p:cNvGrpSpPr/>
          <p:nvPr/>
        </p:nvGrpSpPr>
        <p:grpSpPr>
          <a:xfrm>
            <a:off x="0" y="0"/>
            <a:ext cx="9144000" cy="1235528"/>
            <a:chOff x="0" y="1"/>
            <a:chExt cx="9144000" cy="1235528"/>
          </a:xfrm>
        </p:grpSpPr>
        <p:pic>
          <p:nvPicPr>
            <p:cNvPr id="11" name="Picture 10" descr="cover-hor-background-skinny.png">
              <a:extLst>
                <a:ext uri="{FF2B5EF4-FFF2-40B4-BE49-F238E27FC236}">
                  <a16:creationId xmlns:a16="http://schemas.microsoft.com/office/drawing/2014/main" id="{E9D61DAA-70EB-414D-B330-C08D7D7D7B3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
              <a:ext cx="9144000" cy="1235528"/>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94BBBC1A-ED21-4DD8-BD0A-66A0B0D09D6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852228" y="86510"/>
              <a:ext cx="974844" cy="708351"/>
            </a:xfrm>
            <a:prstGeom prst="rect">
              <a:avLst/>
            </a:prstGeom>
          </p:spPr>
        </p:pic>
      </p:grpSp>
      <p:pic>
        <p:nvPicPr>
          <p:cNvPr id="5" name="Picture 2" descr="C:\Users\05554\Desktop\PD 2015-2016\Tee.jpg">
            <a:extLst>
              <a:ext uri="{FF2B5EF4-FFF2-40B4-BE49-F238E27FC236}">
                <a16:creationId xmlns:a16="http://schemas.microsoft.com/office/drawing/2014/main" id="{BF0C7796-A493-1AD7-BB30-25DB187B32F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71539" y="968750"/>
            <a:ext cx="6200922" cy="4065292"/>
          </a:xfrm>
          <a:prstGeom prst="rect">
            <a:avLst/>
          </a:prstGeom>
          <a:noFill/>
          <a:effectLst>
            <a:outerShdw blurRad="139700" dist="1016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19D98E9-36EB-2EF6-4A10-9D95CB9B8134}"/>
              </a:ext>
            </a:extLst>
          </p:cNvPr>
          <p:cNvSpPr txBox="1"/>
          <p:nvPr/>
        </p:nvSpPr>
        <p:spPr>
          <a:xfrm>
            <a:off x="182880" y="209851"/>
            <a:ext cx="7352420" cy="461665"/>
          </a:xfrm>
          <a:prstGeom prst="rect">
            <a:avLst/>
          </a:prstGeom>
          <a:noFill/>
        </p:spPr>
        <p:txBody>
          <a:bodyPr wrap="square" lIns="91440" tIns="45720" rIns="91440" bIns="45720" rtlCol="0" anchor="t">
            <a:spAutoFit/>
          </a:bodyPr>
          <a:lstStyle/>
          <a:p>
            <a:r>
              <a:rPr lang="en-US" sz="2400" b="1" dirty="0">
                <a:solidFill>
                  <a:schemeClr val="bg1"/>
                </a:solidFill>
                <a:latin typeface="Roboto" panose="02000000000000000000" pitchFamily="2" charset="0"/>
                <a:ea typeface="Roboto" panose="02000000000000000000" pitchFamily="2" charset="0"/>
                <a:cs typeface="Roboto" panose="02000000000000000000" pitchFamily="2" charset="0"/>
              </a:rPr>
              <a:t>Importance of Clear Expectations &amp; Communication</a:t>
            </a:r>
          </a:p>
        </p:txBody>
      </p:sp>
      <p:sp>
        <p:nvSpPr>
          <p:cNvPr id="2" name="Slide Number Placeholder 3">
            <a:extLst>
              <a:ext uri="{FF2B5EF4-FFF2-40B4-BE49-F238E27FC236}">
                <a16:creationId xmlns:a16="http://schemas.microsoft.com/office/drawing/2014/main" id="{BD1358BB-8FB4-B886-80C5-77D1694A1195}"/>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8</a:t>
            </a:fld>
            <a:endParaRPr lang="en-US" dirty="0"/>
          </a:p>
        </p:txBody>
      </p:sp>
    </p:spTree>
    <p:extLst>
      <p:ext uri="{BB962C8B-B14F-4D97-AF65-F5344CB8AC3E}">
        <p14:creationId xmlns:p14="http://schemas.microsoft.com/office/powerpoint/2010/main" val="3802583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92E5F1F-694C-4D00-B2F5-BBED1C793598}"/>
              </a:ext>
            </a:extLst>
          </p:cNvPr>
          <p:cNvGrpSpPr/>
          <p:nvPr/>
        </p:nvGrpSpPr>
        <p:grpSpPr>
          <a:xfrm>
            <a:off x="0" y="0"/>
            <a:ext cx="9144000" cy="1235528"/>
            <a:chOff x="0" y="1"/>
            <a:chExt cx="9144000" cy="1235528"/>
          </a:xfrm>
        </p:grpSpPr>
        <p:pic>
          <p:nvPicPr>
            <p:cNvPr id="11" name="Picture 10" descr="cover-hor-background-skinny.png">
              <a:extLst>
                <a:ext uri="{FF2B5EF4-FFF2-40B4-BE49-F238E27FC236}">
                  <a16:creationId xmlns:a16="http://schemas.microsoft.com/office/drawing/2014/main" id="{E9D61DAA-70EB-414D-B330-C08D7D7D7B3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
              <a:ext cx="9144000" cy="1235528"/>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94BBBC1A-ED21-4DD8-BD0A-66A0B0D09D6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852228" y="86510"/>
              <a:ext cx="974844" cy="708351"/>
            </a:xfrm>
            <a:prstGeom prst="rect">
              <a:avLst/>
            </a:prstGeom>
          </p:spPr>
        </p:pic>
      </p:grpSp>
      <p:pic>
        <p:nvPicPr>
          <p:cNvPr id="6" name="Picture 2" descr="C:\Users\05554\Desktop\PD 2015-2016\Flag 4.jpg">
            <a:extLst>
              <a:ext uri="{FF2B5EF4-FFF2-40B4-BE49-F238E27FC236}">
                <a16:creationId xmlns:a16="http://schemas.microsoft.com/office/drawing/2014/main" id="{315264E8-52A2-BFB1-0974-4BDA4E9320E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82880" y="1260118"/>
            <a:ext cx="4527563" cy="2953742"/>
          </a:xfrm>
          <a:prstGeom prst="rect">
            <a:avLst/>
          </a:prstGeom>
          <a:noFill/>
          <a:effectLst>
            <a:outerShdw blurRad="139700" dist="1016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DE663FF-E69E-D156-BE2C-9DDEEFEB5F45}"/>
              </a:ext>
            </a:extLst>
          </p:cNvPr>
          <p:cNvSpPr txBox="1"/>
          <p:nvPr/>
        </p:nvSpPr>
        <p:spPr>
          <a:xfrm>
            <a:off x="182880" y="209851"/>
            <a:ext cx="7352420" cy="461665"/>
          </a:xfrm>
          <a:prstGeom prst="rect">
            <a:avLst/>
          </a:prstGeom>
          <a:noFill/>
        </p:spPr>
        <p:txBody>
          <a:bodyPr wrap="square" lIns="91440" tIns="45720" rIns="91440" bIns="45720" rtlCol="0" anchor="t">
            <a:spAutoFit/>
          </a:bodyPr>
          <a:lstStyle/>
          <a:p>
            <a:r>
              <a:rPr lang="en-US" sz="2400" b="1" dirty="0">
                <a:solidFill>
                  <a:schemeClr val="bg1"/>
                </a:solidFill>
                <a:latin typeface="Roboto" panose="02000000000000000000" pitchFamily="2" charset="0"/>
                <a:ea typeface="Roboto" panose="02000000000000000000" pitchFamily="2" charset="0"/>
                <a:cs typeface="Roboto" panose="02000000000000000000" pitchFamily="2" charset="0"/>
              </a:rPr>
              <a:t>Importance of Clear Expectations &amp; Communication</a:t>
            </a:r>
          </a:p>
        </p:txBody>
      </p:sp>
      <p:sp>
        <p:nvSpPr>
          <p:cNvPr id="2" name="Slide Number Placeholder 3">
            <a:extLst>
              <a:ext uri="{FF2B5EF4-FFF2-40B4-BE49-F238E27FC236}">
                <a16:creationId xmlns:a16="http://schemas.microsoft.com/office/drawing/2014/main" id="{4CF49FAE-F30C-A2FB-3EC3-B62351BCA99A}"/>
              </a:ext>
            </a:extLst>
          </p:cNvPr>
          <p:cNvSpPr>
            <a:spLocks noGrp="1"/>
          </p:cNvSpPr>
          <p:nvPr>
            <p:ph type="sldNum" sz="quarter" idx="12"/>
          </p:nvPr>
        </p:nvSpPr>
        <p:spPr>
          <a:xfrm>
            <a:off x="6938455" y="4783147"/>
            <a:ext cx="2057400" cy="273844"/>
          </a:xfrm>
        </p:spPr>
        <p:txBody>
          <a:bodyPr/>
          <a:lstStyle/>
          <a:p>
            <a:fld id="{330EA680-D336-4FF7-8B7A-9848BB0A1C32}" type="slidenum">
              <a:rPr lang="en-US" smtClean="0"/>
              <a:t>9</a:t>
            </a:fld>
            <a:endParaRPr lang="en-US" dirty="0"/>
          </a:p>
        </p:txBody>
      </p:sp>
      <p:pic>
        <p:nvPicPr>
          <p:cNvPr id="3" name="Picture 2" descr="C:\Users\05554\Desktop\PD 2015-2016\Ball Near Hole.jpg">
            <a:extLst>
              <a:ext uri="{FF2B5EF4-FFF2-40B4-BE49-F238E27FC236}">
                <a16:creationId xmlns:a16="http://schemas.microsoft.com/office/drawing/2014/main" id="{C847A8FC-4FC2-058B-A661-982183CD522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49675" y="2316280"/>
            <a:ext cx="4111445" cy="24668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593136"/>
      </p:ext>
    </p:extLst>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Adjacency">
  <a:themeElements>
    <a:clrScheme name="EPS C0lor 2">
      <a:dk1>
        <a:srgbClr val="00447C"/>
      </a:dk1>
      <a:lt1>
        <a:srgbClr val="FFFFFF"/>
      </a:lt1>
      <a:dk2>
        <a:srgbClr val="00447C"/>
      </a:dk2>
      <a:lt2>
        <a:srgbClr val="D9531E"/>
      </a:lt2>
      <a:accent1>
        <a:srgbClr val="D9531E"/>
      </a:accent1>
      <a:accent2>
        <a:srgbClr val="F8971D"/>
      </a:accent2>
      <a:accent3>
        <a:srgbClr val="00447C"/>
      </a:accent3>
      <a:accent4>
        <a:srgbClr val="B9C7D4"/>
      </a:accent4>
      <a:accent5>
        <a:srgbClr val="C89F5D"/>
      </a:accent5>
      <a:accent6>
        <a:srgbClr val="B1A089"/>
      </a:accent6>
      <a:hlink>
        <a:srgbClr val="00B0F0"/>
      </a:hlink>
      <a:folHlink>
        <a:srgbClr val="FFFFFF"/>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41DD5A5A7A0D4C8102A460D52D782C" ma:contentTypeVersion="34" ma:contentTypeDescription="Create a new document." ma:contentTypeScope="" ma:versionID="e75afb1ddb52ce7a69e005a31354ef83">
  <xsd:schema xmlns:xsd="http://www.w3.org/2001/XMLSchema" xmlns:xs="http://www.w3.org/2001/XMLSchema" xmlns:p="http://schemas.microsoft.com/office/2006/metadata/properties" xmlns:ns3="00efa2a0-6822-448f-ae71-f0299b99b76e" xmlns:ns4="c44eec5a-0a0a-4f50-bb18-159a6f4a578f" targetNamespace="http://schemas.microsoft.com/office/2006/metadata/properties" ma:root="true" ma:fieldsID="2108babea2974943f4d89b80ebe3f132" ns3:_="" ns4:_="">
    <xsd:import namespace="00efa2a0-6822-448f-ae71-f0299b99b76e"/>
    <xsd:import namespace="c44eec5a-0a0a-4f50-bb18-159a6f4a578f"/>
    <xsd:element name="properties">
      <xsd:complexType>
        <xsd:sequence>
          <xsd:element name="documentManagement">
            <xsd:complexType>
              <xsd:all>
                <xsd:element ref="ns3:NotebookType" minOccurs="0"/>
                <xsd:element ref="ns3:FolderType" minOccurs="0"/>
                <xsd:element ref="ns3:Owner" minOccurs="0"/>
                <xsd:element ref="ns3:DefaultSectionNames" minOccurs="0"/>
                <xsd:element ref="ns3:CultureName" minOccurs="0"/>
                <xsd:element ref="ns3:AppVersion" minOccurs="0"/>
                <xsd:element ref="ns3:Leaders" minOccurs="0"/>
                <xsd:element ref="ns3:Members" minOccurs="0"/>
                <xsd:element ref="ns3:Member_Groups" minOccurs="0"/>
                <xsd:element ref="ns3:Invited_Leaders" minOccurs="0"/>
                <xsd:element ref="ns3:Invited_Members" minOccurs="0"/>
                <xsd:element ref="ns3:Self_Registration_Enabled" minOccurs="0"/>
                <xsd:element ref="ns3:Has_Leaders_Only_SectionGroup" minOccurs="0"/>
                <xsd:element ref="ns3:Is_Collaboration_Space_Locked" minOccurs="0"/>
                <xsd:element ref="ns4:SharedWithUsers" minOccurs="0"/>
                <xsd:element ref="ns4:SharedWithDetails" minOccurs="0"/>
                <xsd:element ref="ns4:SharingHintHash" minOccurs="0"/>
                <xsd:element ref="ns3:Templates" minOccurs="0"/>
                <xsd:element ref="ns3:Self_Registration_Enabled0" minOccurs="0"/>
                <xsd:element ref="ns3:MediaServiceMetadata" minOccurs="0"/>
                <xsd:element ref="ns3:MediaServiceFastMetadata" minOccurs="0"/>
                <xsd:element ref="ns3:TeamsChannelId" minOccurs="0"/>
                <xsd:element ref="ns3:IsNotebookLocked" minOccurs="0"/>
                <xsd:element ref="ns3:Math_Settings" minOccurs="0"/>
                <xsd:element ref="ns3:Distribution_Groups" minOccurs="0"/>
                <xsd:element ref="ns3:LMS_Mappings"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efa2a0-6822-448f-ae71-f0299b99b76e"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Owner" ma:index="1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1" nillable="true" ma:displayName="Default Section Names" ma:internalName="DefaultSectionNames">
      <xsd:simpleType>
        <xsd:restriction base="dms:Note">
          <xsd:maxLength value="255"/>
        </xsd:restriction>
      </xsd:simpleType>
    </xsd:element>
    <xsd:element name="CultureName" ma:index="12" nillable="true" ma:displayName="Culture Name" ma:internalName="CultureName">
      <xsd:simpleType>
        <xsd:restriction base="dms:Text"/>
      </xsd:simpleType>
    </xsd:element>
    <xsd:element name="AppVersion" ma:index="13" nillable="true" ma:displayName="App Version" ma:internalName="AppVersion">
      <xsd:simpleType>
        <xsd:restriction base="dms:Text"/>
      </xsd:simpleType>
    </xsd:element>
    <xsd:element name="Leaders" ma:index="14"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5"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6"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Leaders" ma:index="17" nillable="true" ma:displayName="Invited Leaders" ma:internalName="Invited_Leaders">
      <xsd:simpleType>
        <xsd:restriction base="dms:Note">
          <xsd:maxLength value="255"/>
        </xsd:restriction>
      </xsd:simpleType>
    </xsd:element>
    <xsd:element name="Invited_Members" ma:index="18" nillable="true" ma:displayName="Invited Members" ma:internalName="Invited_Members">
      <xsd:simpleType>
        <xsd:restriction base="dms:Note">
          <xsd:maxLength value="255"/>
        </xsd:restriction>
      </xsd:simpleType>
    </xsd:element>
    <xsd:element name="Self_Registration_Enabled" ma:index="19" nillable="true" ma:displayName="Self_Registration_Enabled" ma:internalName="Self_Registration_Enabled">
      <xsd:simpleType>
        <xsd:restriction base="dms:Boolean"/>
      </xsd:simpleType>
    </xsd:element>
    <xsd:element name="Has_Leaders_Only_SectionGroup" ma:index="20" nillable="true" ma:displayName="Has Leaders Only SectionGroup" ma:internalName="Has_Leaders_Only_SectionGroup">
      <xsd:simpleType>
        <xsd:restriction base="dms:Boolean"/>
      </xsd:simpleType>
    </xsd:element>
    <xsd:element name="Is_Collaboration_Space_Locked" ma:index="21" nillable="true" ma:displayName="Is Collaboration Space Locked" ma:internalName="Is_Collaboration_Space_Locked">
      <xsd:simpleType>
        <xsd:restriction base="dms:Boolean"/>
      </xsd:simpleType>
    </xsd:element>
    <xsd:element name="Templates" ma:index="25" nillable="true" ma:displayName="Templates" ma:internalName="Templates">
      <xsd:simpleType>
        <xsd:restriction base="dms:Note">
          <xsd:maxLength value="255"/>
        </xsd:restriction>
      </xsd:simpleType>
    </xsd:element>
    <xsd:element name="Self_Registration_Enabled0" ma:index="26" nillable="true" ma:displayName="Self Registration Enabled" ma:internalName="Self_Registration_Enabled0">
      <xsd:simpleType>
        <xsd:restriction base="dms:Boolean"/>
      </xsd:simpleType>
    </xsd:element>
    <xsd:element name="MediaServiceMetadata" ma:index="27" nillable="true" ma:displayName="MediaServiceMetadata" ma:hidden="true" ma:internalName="MediaServiceMetadata" ma:readOnly="true">
      <xsd:simpleType>
        <xsd:restriction base="dms:Note"/>
      </xsd:simpleType>
    </xsd:element>
    <xsd:element name="MediaServiceFastMetadata" ma:index="28" nillable="true" ma:displayName="MediaServiceFastMetadata" ma:hidden="true" ma:internalName="MediaServiceFastMetadata" ma:readOnly="true">
      <xsd:simpleType>
        <xsd:restriction base="dms:Note"/>
      </xsd:simpleType>
    </xsd:element>
    <xsd:element name="TeamsChannelId" ma:index="29" nillable="true" ma:displayName="Teams Channel Id" ma:internalName="TeamsChannelId">
      <xsd:simpleType>
        <xsd:restriction base="dms:Text"/>
      </xsd:simpleType>
    </xsd:element>
    <xsd:element name="IsNotebookLocked" ma:index="30" nillable="true" ma:displayName="Is Notebook Locked" ma:internalName="IsNotebookLocked">
      <xsd:simpleType>
        <xsd:restriction base="dms:Boolean"/>
      </xsd:simpleType>
    </xsd:element>
    <xsd:element name="Math_Settings" ma:index="31" nillable="true" ma:displayName="Math Settings" ma:internalName="Math_Settings">
      <xsd:simpleType>
        <xsd:restriction base="dms:Text"/>
      </xsd:simpleType>
    </xsd:element>
    <xsd:element name="Distribution_Groups" ma:index="32" nillable="true" ma:displayName="Distribution Groups" ma:internalName="Distribution_Groups">
      <xsd:simpleType>
        <xsd:restriction base="dms:Note">
          <xsd:maxLength value="255"/>
        </xsd:restriction>
      </xsd:simpleType>
    </xsd:element>
    <xsd:element name="LMS_Mappings" ma:index="33" nillable="true" ma:displayName="LMS Mappings" ma:internalName="LMS_Mappings">
      <xsd:simpleType>
        <xsd:restriction base="dms:Note">
          <xsd:maxLength value="255"/>
        </xsd:restriction>
      </xsd:simpleType>
    </xsd:element>
    <xsd:element name="MediaServiceAutoKeyPoints" ma:index="34" nillable="true" ma:displayName="MediaServiceAutoKeyPoints" ma:hidden="true" ma:internalName="MediaServiceAutoKeyPoints" ma:readOnly="true">
      <xsd:simpleType>
        <xsd:restriction base="dms:Note"/>
      </xsd:simpleType>
    </xsd:element>
    <xsd:element name="MediaServiceKeyPoints" ma:index="35" nillable="true" ma:displayName="KeyPoints" ma:internalName="MediaServiceKeyPoints" ma:readOnly="true">
      <xsd:simpleType>
        <xsd:restriction base="dms:Note">
          <xsd:maxLength value="255"/>
        </xsd:restriction>
      </xsd:simpleType>
    </xsd:element>
    <xsd:element name="MediaServiceDateTaken" ma:index="36" nillable="true" ma:displayName="MediaServiceDateTaken" ma:hidden="true" ma:internalName="MediaServiceDateTaken" ma:readOnly="true">
      <xsd:simpleType>
        <xsd:restriction base="dms:Text"/>
      </xsd:simpleType>
    </xsd:element>
    <xsd:element name="MediaServiceAutoTags" ma:index="37" nillable="true" ma:displayName="Tags" ma:internalName="MediaServiceAutoTags" ma:readOnly="true">
      <xsd:simpleType>
        <xsd:restriction base="dms:Text"/>
      </xsd:simpleType>
    </xsd:element>
    <xsd:element name="MediaServiceOCR" ma:index="38" nillable="true" ma:displayName="Extracted Text" ma:internalName="MediaServiceOCR" ma:readOnly="true">
      <xsd:simpleType>
        <xsd:restriction base="dms:Note">
          <xsd:maxLength value="255"/>
        </xsd:restriction>
      </xsd:simpleType>
    </xsd:element>
    <xsd:element name="MediaServiceLocation" ma:index="39" nillable="true" ma:displayName="Location" ma:internalName="MediaServiceLocation" ma:readOnly="true">
      <xsd:simpleType>
        <xsd:restriction base="dms:Text"/>
      </xsd:simpleType>
    </xsd:element>
    <xsd:element name="MediaServiceGenerationTime" ma:index="40" nillable="true" ma:displayName="MediaServiceGenerationTime" ma:hidden="true" ma:internalName="MediaServiceGenerationTime" ma:readOnly="true">
      <xsd:simpleType>
        <xsd:restriction base="dms:Text"/>
      </xsd:simpleType>
    </xsd:element>
    <xsd:element name="MediaServiceEventHashCode" ma:index="4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4eec5a-0a0a-4f50-bb18-159a6f4a578f" elementFormDefault="qualified">
    <xsd:import namespace="http://schemas.microsoft.com/office/2006/documentManagement/types"/>
    <xsd:import namespace="http://schemas.microsoft.com/office/infopath/2007/PartnerControls"/>
    <xsd:element name="SharedWithUsers" ma:index="2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description="" ma:internalName="SharedWithDetails" ma:readOnly="true">
      <xsd:simpleType>
        <xsd:restriction base="dms:Note">
          <xsd:maxLength value="255"/>
        </xsd:restriction>
      </xsd:simpleType>
    </xsd:element>
    <xsd:element name="SharingHintHash" ma:index="2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MS_Mappings xmlns="00efa2a0-6822-448f-ae71-f0299b99b76e" xsi:nil="true"/>
    <DefaultSectionNames xmlns="00efa2a0-6822-448f-ae71-f0299b99b76e" xsi:nil="true"/>
    <Has_Leaders_Only_SectionGroup xmlns="00efa2a0-6822-448f-ae71-f0299b99b76e" xsi:nil="true"/>
    <NotebookType xmlns="00efa2a0-6822-448f-ae71-f0299b99b76e" xsi:nil="true"/>
    <Invited_Leaders xmlns="00efa2a0-6822-448f-ae71-f0299b99b76e" xsi:nil="true"/>
    <TeamsChannelId xmlns="00efa2a0-6822-448f-ae71-f0299b99b76e" xsi:nil="true"/>
    <Math_Settings xmlns="00efa2a0-6822-448f-ae71-f0299b99b76e" xsi:nil="true"/>
    <AppVersion xmlns="00efa2a0-6822-448f-ae71-f0299b99b76e" xsi:nil="true"/>
    <IsNotebookLocked xmlns="00efa2a0-6822-448f-ae71-f0299b99b76e" xsi:nil="true"/>
    <Invited_Members xmlns="00efa2a0-6822-448f-ae71-f0299b99b76e" xsi:nil="true"/>
    <Members xmlns="00efa2a0-6822-448f-ae71-f0299b99b76e">
      <UserInfo>
        <DisplayName/>
        <AccountId xsi:nil="true"/>
        <AccountType/>
      </UserInfo>
    </Members>
    <Self_Registration_Enabled xmlns="00efa2a0-6822-448f-ae71-f0299b99b76e" xsi:nil="true"/>
    <Templates xmlns="00efa2a0-6822-448f-ae71-f0299b99b76e" xsi:nil="true"/>
    <FolderType xmlns="00efa2a0-6822-448f-ae71-f0299b99b76e" xsi:nil="true"/>
    <Distribution_Groups xmlns="00efa2a0-6822-448f-ae71-f0299b99b76e" xsi:nil="true"/>
    <Member_Groups xmlns="00efa2a0-6822-448f-ae71-f0299b99b76e">
      <UserInfo>
        <DisplayName/>
        <AccountId xsi:nil="true"/>
        <AccountType/>
      </UserInfo>
    </Member_Groups>
    <Self_Registration_Enabled0 xmlns="00efa2a0-6822-448f-ae71-f0299b99b76e" xsi:nil="true"/>
    <CultureName xmlns="00efa2a0-6822-448f-ae71-f0299b99b76e" xsi:nil="true"/>
    <Is_Collaboration_Space_Locked xmlns="00efa2a0-6822-448f-ae71-f0299b99b76e" xsi:nil="true"/>
    <Owner xmlns="00efa2a0-6822-448f-ae71-f0299b99b76e">
      <UserInfo>
        <DisplayName/>
        <AccountId xsi:nil="true"/>
        <AccountType/>
      </UserInfo>
    </Owner>
    <Leaders xmlns="00efa2a0-6822-448f-ae71-f0299b99b76e">
      <UserInfo>
        <DisplayName/>
        <AccountId xsi:nil="true"/>
        <AccountType/>
      </UserInfo>
    </Lead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9D63AB-841A-4E72-A145-A545633C088E}">
  <ds:schemaRefs>
    <ds:schemaRef ds:uri="00efa2a0-6822-448f-ae71-f0299b99b76e"/>
    <ds:schemaRef ds:uri="c44eec5a-0a0a-4f50-bb18-159a6f4a57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EF4531C-2688-4601-88DF-BE9E8634B79F}">
  <ds:schemaRefs>
    <ds:schemaRef ds:uri="00efa2a0-6822-448f-ae71-f0299b99b76e"/>
    <ds:schemaRef ds:uri="http://schemas.microsoft.com/office/2006/documentManagement/types"/>
    <ds:schemaRef ds:uri="http://purl.org/dc/terms/"/>
    <ds:schemaRef ds:uri="http://schemas.openxmlformats.org/package/2006/metadata/core-properties"/>
    <ds:schemaRef ds:uri="c44eec5a-0a0a-4f50-bb18-159a6f4a578f"/>
    <ds:schemaRef ds:uri="http://purl.org/dc/elements/1.1/"/>
    <ds:schemaRef ds:uri="http://schemas.microsoft.com/office/infopath/2007/PartnerControl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B33DB2B2-9A4C-460C-972E-73B1BF17D7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2984</TotalTime>
  <Words>6277</Words>
  <Application>Microsoft Office PowerPoint</Application>
  <PresentationFormat>On-screen Show (16:9)</PresentationFormat>
  <Paragraphs>554</Paragraphs>
  <Slides>58</Slides>
  <Notes>31</Notes>
  <HiddenSlides>0</HiddenSlides>
  <MMClips>1</MMClips>
  <ScaleCrop>false</ScaleCrop>
  <HeadingPairs>
    <vt:vector size="6" baseType="variant">
      <vt:variant>
        <vt:lpstr>Fonts Used</vt:lpstr>
      </vt:variant>
      <vt:variant>
        <vt:i4>22</vt:i4>
      </vt:variant>
      <vt:variant>
        <vt:lpstr>Theme</vt:lpstr>
      </vt:variant>
      <vt:variant>
        <vt:i4>11</vt:i4>
      </vt:variant>
      <vt:variant>
        <vt:lpstr>Slide Titles</vt:lpstr>
      </vt:variant>
      <vt:variant>
        <vt:i4>58</vt:i4>
      </vt:variant>
    </vt:vector>
  </HeadingPairs>
  <TitlesOfParts>
    <vt:vector size="91" baseType="lpstr">
      <vt:lpstr>Roboto</vt:lpstr>
      <vt:lpstr>Arial</vt:lpstr>
      <vt:lpstr>Neutra Text TF Alt</vt:lpstr>
      <vt:lpstr>Tenorite</vt:lpstr>
      <vt:lpstr>Neutra Text Alt</vt:lpstr>
      <vt:lpstr>Georgia</vt:lpstr>
      <vt:lpstr>Roboto Slab</vt:lpstr>
      <vt:lpstr>Arial Black</vt:lpstr>
      <vt:lpstr>Wingdings</vt:lpstr>
      <vt:lpstr>Open Sans</vt:lpstr>
      <vt:lpstr>Roboto Light</vt:lpstr>
      <vt:lpstr>Symbol</vt:lpstr>
      <vt:lpstr>Calibri Light</vt:lpstr>
      <vt:lpstr>Noto Sans Symbols</vt:lpstr>
      <vt:lpstr>Neutra Text TF Light</vt:lpstr>
      <vt:lpstr>Libre Franklin</vt:lpstr>
      <vt:lpstr>Söhne</vt:lpstr>
      <vt:lpstr>Cambria</vt:lpstr>
      <vt:lpstr>proxima-nova</vt:lpstr>
      <vt:lpstr>Calibri</vt:lpstr>
      <vt:lpstr>GT America Standard</vt:lpstr>
      <vt:lpstr>Myriad Pro</vt:lpstr>
      <vt:lpstr>Office Theme</vt:lpstr>
      <vt:lpstr>2_office theme</vt:lpstr>
      <vt:lpstr>1_Office Theme</vt:lpstr>
      <vt:lpstr>1_Office Theme</vt:lpstr>
      <vt:lpstr>7_office theme</vt:lpstr>
      <vt:lpstr>6_Office Theme</vt:lpstr>
      <vt:lpstr>5_Office Theme</vt:lpstr>
      <vt:lpstr>8_Office Theme</vt:lpstr>
      <vt:lpstr>9_Office Theme</vt:lpstr>
      <vt:lpstr>Adjacency</vt:lpstr>
      <vt:lpstr>3_Office Theme</vt:lpstr>
      <vt:lpstr>FCS 07 &amp; 10</vt:lpstr>
      <vt:lpstr>PowerPoint Presentation</vt:lpstr>
      <vt:lpstr>PowerPoint Presentation</vt:lpstr>
      <vt:lpstr>Policies in Everett Public Schools</vt:lpstr>
      <vt:lpstr>What it is NOT</vt:lpstr>
      <vt:lpstr>PowerPoint Presentation</vt:lpstr>
      <vt:lpstr>PowerPoint Presentation</vt:lpstr>
      <vt:lpstr>PowerPoint Presentation</vt:lpstr>
      <vt:lpstr>PowerPoint Presentation</vt:lpstr>
      <vt:lpstr>PowerPoint Presentation</vt:lpstr>
      <vt:lpstr>RESTORATIVE PRACTICES</vt:lpstr>
      <vt:lpstr>Discipline or Non-Example?</vt:lpstr>
      <vt:lpstr>Emotion Scientists vs Emotion Judges</vt:lpstr>
      <vt:lpstr>PowerPoint Presentation</vt:lpstr>
      <vt:lpstr>PowerPoint Presentation</vt:lpstr>
      <vt:lpstr>PowerPoint Presentation</vt:lpstr>
      <vt:lpstr>PowerPoint Presentation</vt:lpstr>
      <vt:lpstr>The RULER Skills</vt:lpstr>
      <vt:lpstr>META-MOMENT</vt:lpstr>
      <vt:lpstr>THE BLUEPRINT</vt:lpstr>
      <vt:lpstr>THE BLUEPRINT</vt:lpstr>
      <vt:lpstr>THE CHARTER</vt:lpstr>
      <vt:lpstr>CHARTER vs rules</vt:lpstr>
      <vt:lpstr>THE VALUE OF A CHARTER</vt:lpstr>
      <vt:lpstr>A Look Under the Hood</vt:lpstr>
      <vt:lpstr>The Order of Brain Operations</vt:lpstr>
      <vt:lpstr>A Look Under the Hood</vt:lpstr>
      <vt:lpstr>When Emotion Mind Takes Over</vt:lpstr>
      <vt:lpstr>PowerPoint Presentation</vt:lpstr>
      <vt:lpstr>Relationships Matter</vt:lpstr>
      <vt:lpstr>PowerPoint Presentation</vt:lpstr>
      <vt:lpstr>Stress, Trauma &amp; the Brain | Bruce Perry</vt:lpstr>
      <vt:lpstr>The Power of Connection</vt:lpstr>
      <vt:lpstr>Active Listening</vt:lpstr>
      <vt:lpstr>Active Listening</vt:lpstr>
      <vt:lpstr>The Power of Validation</vt:lpstr>
      <vt:lpstr>Invalidating Environment</vt:lpstr>
      <vt:lpstr>Why is Validation So Important?</vt:lpstr>
      <vt:lpstr>How to Validate</vt:lpstr>
      <vt:lpstr>How to Validate</vt:lpstr>
      <vt:lpstr>How to Validate</vt:lpstr>
      <vt:lpstr>The Importance of Empathy</vt:lpstr>
      <vt:lpstr>Proactive approaches to de-escalation</vt:lpstr>
      <vt:lpstr>Video Debrief</vt:lpstr>
      <vt:lpstr>CONFLICT DE-ESCALATION STRATEGIES</vt:lpstr>
      <vt:lpstr>CONFLICT DE-ESCALATION STRATEGIES</vt:lpstr>
      <vt:lpstr>PowerPoint Presentation</vt:lpstr>
      <vt:lpstr>PowerPoint Presentation</vt:lpstr>
      <vt:lpstr>PowerPoint Presentation</vt:lpstr>
      <vt:lpstr>PowerPoint Presentation</vt:lpstr>
      <vt:lpstr>PowerPoint Presentation</vt:lpstr>
      <vt:lpstr>“Fitting In” vs “Belonging”</vt:lpstr>
      <vt:lpstr>PowerPoint Presentation</vt:lpstr>
      <vt:lpstr>PowerPoint Presentation</vt:lpstr>
      <vt:lpstr>PowerPoint Presentation</vt:lpstr>
      <vt:lpstr>Final reflection</vt:lpstr>
      <vt:lpstr>What you learned today: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Cultivating a Positive &amp; Safe Learning Environment</dc:title>
  <dc:creator>Walker, Kristin M.</dc:creator>
  <cp:lastModifiedBy>Peters, David S.</cp:lastModifiedBy>
  <cp:revision>8</cp:revision>
  <cp:lastPrinted>2024-04-12T00:06:16Z</cp:lastPrinted>
  <dcterms:created xsi:type="dcterms:W3CDTF">2020-12-01T23:24:16Z</dcterms:created>
  <dcterms:modified xsi:type="dcterms:W3CDTF">2024-09-19T23:18:42Z</dcterms:modified>
</cp:coreProperties>
</file>